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0"/>
  </p:notesMasterIdLst>
  <p:sldIdLst>
    <p:sldId id="258" r:id="rId7"/>
    <p:sldId id="275" r:id="rId8"/>
    <p:sldId id="346" r:id="rId9"/>
    <p:sldId id="336" r:id="rId10"/>
    <p:sldId id="260" r:id="rId11"/>
    <p:sldId id="338" r:id="rId12"/>
    <p:sldId id="347" r:id="rId13"/>
    <p:sldId id="265" r:id="rId14"/>
    <p:sldId id="270" r:id="rId15"/>
    <p:sldId id="276" r:id="rId16"/>
    <p:sldId id="339" r:id="rId17"/>
    <p:sldId id="329" r:id="rId18"/>
    <p:sldId id="327" r:id="rId19"/>
    <p:sldId id="328" r:id="rId20"/>
    <p:sldId id="271" r:id="rId21"/>
    <p:sldId id="331" r:id="rId22"/>
    <p:sldId id="344" r:id="rId23"/>
    <p:sldId id="335" r:id="rId24"/>
    <p:sldId id="273" r:id="rId25"/>
    <p:sldId id="340" r:id="rId26"/>
    <p:sldId id="342" r:id="rId27"/>
    <p:sldId id="343" r:id="rId28"/>
    <p:sldId id="268" r:id="rId29"/>
  </p:sldIdLst>
  <p:sldSz cx="12192000" cy="6858000"/>
  <p:notesSz cx="6858000" cy="9144000"/>
  <p:defaultTextStyle>
    <a:defPPr>
      <a:defRPr lang="ru-RU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30B6495-3F74-420C-8250-D3CA35DFEA2B}">
          <p14:sldIdLst>
            <p14:sldId id="258"/>
          </p14:sldIdLst>
        </p14:section>
        <p14:section name="Раздел без заголовка" id="{7880A62C-E9D4-4769-9617-F0C0AEF21406}">
          <p14:sldIdLst>
            <p14:sldId id="275"/>
            <p14:sldId id="346"/>
            <p14:sldId id="336"/>
            <p14:sldId id="260"/>
            <p14:sldId id="338"/>
            <p14:sldId id="347"/>
            <p14:sldId id="265"/>
            <p14:sldId id="270"/>
            <p14:sldId id="276"/>
            <p14:sldId id="339"/>
            <p14:sldId id="329"/>
            <p14:sldId id="327"/>
            <p14:sldId id="328"/>
            <p14:sldId id="271"/>
            <p14:sldId id="331"/>
            <p14:sldId id="344"/>
            <p14:sldId id="335"/>
            <p14:sldId id="273"/>
            <p14:sldId id="340"/>
            <p14:sldId id="342"/>
            <p14:sldId id="343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659"/>
    <a:srgbClr val="017AC4"/>
    <a:srgbClr val="926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1" autoAdjust="0"/>
    <p:restoredTop sz="94714"/>
  </p:normalViewPr>
  <p:slideViewPr>
    <p:cSldViewPr snapToGrid="0">
      <p:cViewPr varScale="1">
        <p:scale>
          <a:sx n="108" d="100"/>
          <a:sy n="108" d="100"/>
        </p:scale>
        <p:origin x="10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19T15:13:04.431" idx="1">
    <p:pos x="7887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19T15:13:04.431" idx="1">
    <p:pos x="7887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19T15:13:04.431" idx="1">
    <p:pos x="7887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19T15:13:04.431" idx="1">
    <p:pos x="7887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19T15:13:04.431" idx="1">
    <p:pos x="7887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19T15:13:04.431" idx="1">
    <p:pos x="7887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8C0B8-0D3B-034D-8EF6-D5F6C62B278B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27B59-9E74-9F47-9ECE-17AF409EF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74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168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90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96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08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6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60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2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94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64FDA-8576-4F92-ACAD-1B5AEF5DF9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770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27B59-9E74-9F47-9ECE-17AF409EF9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80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64FDA-8576-4F92-ACAD-1B5AEF5DF9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078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94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2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60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76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2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0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7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2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40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27B59-9E74-9F47-9ECE-17AF409EF9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4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A5A7-987F-2FE2-1605-31E33088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AAB2D-29B1-B02B-DB01-1913A154F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52F3D-DF1A-35D2-0F82-FB7A8369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316A5-A740-D815-3EAB-4037586C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41359-4A2A-CFFB-BE3C-273DEAD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6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A4FA2-CA73-0B23-8B10-BA1590D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69B20-33A5-A704-D14A-015A161C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02410-52E2-256F-354F-DE5DED98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4909A-6E16-92E9-84AB-EBF9649B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91BA1-B1BB-756C-57F2-526E67A8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53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AA14F6-03F7-B151-2A30-F9935F4C4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2B0D50-39B9-C9F9-662E-8F7CF8854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839EE-FF75-7286-17FB-EADB0BA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FDA18-DB05-ED91-D42D-DF12DB6F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A0092-40CF-E4B4-DBC5-755EF0A8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18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1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7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0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9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6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0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3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EE07F-955D-36C6-D64E-F3A440CE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01D10-9BBE-A117-A260-A5283F70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FA924-ACD2-6B9D-D58F-09661B0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34FAB-DA29-2F0F-096E-F756C190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C1EE-757C-38B2-6868-36A0EFE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85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23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465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924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A5A7-987F-2FE2-1605-31E33088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AAB2D-29B1-B02B-DB01-1913A154F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52F3D-DF1A-35D2-0F82-FB7A8369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316A5-A740-D815-3EAB-4037586C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41359-4A2A-CFFB-BE3C-273DEAD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82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EE07F-955D-36C6-D64E-F3A440CE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01D10-9BBE-A117-A260-A5283F70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FA924-ACD2-6B9D-D58F-09661B0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34FAB-DA29-2F0F-096E-F756C190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C1EE-757C-38B2-6868-36A0EFE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93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8AF69-20AC-2DCD-1632-E366CB33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8FE6E-9EE4-A2E9-45E6-B7FCF506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EB58A-4E6C-0DAA-BFC0-76378A64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07CE6-5D15-2C5C-4066-119AC57E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7290D-2317-EDC9-3977-15673D8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7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80A38-7AF4-F706-4644-B08677C1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52B74-396B-158C-543B-350CD3FBC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C51F4-BEB9-221C-862B-C4553BF45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8A774-2795-4383-4834-693C3FCA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D54523-FEDB-3AC5-59E2-F411179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A38232-5A19-367E-D742-0C4B5F08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4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7CD8-BC97-6C28-F8E3-C61A7584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162C78-17B2-6855-8247-229A8FD8D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E93F6-AEE6-D05A-840E-58C535C34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B3BA82-7FAD-9B46-E857-4FF6E6E6C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74DD8E-5BD6-396C-109E-B25CEB1AB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0A1C85-C977-55B8-C4AF-4FC048D7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953B30-3065-4755-55A2-489E3A6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421B3C-867D-25C5-7C9E-F34826A6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5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DF674-A591-84B6-95F3-D655B6C7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DDB5B-9B3E-8A39-C082-56B9C805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D379EA-B213-563A-6529-D08E2A0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89416-8827-F16A-238C-1D59837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69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DFD66E-39F1-2978-61E9-193DA2AB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6338B-1225-7846-98B5-6481BD1B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1322EF-65D7-BDB7-DC14-2EFD7470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8AF69-20AC-2DCD-1632-E366CB33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8FE6E-9EE4-A2E9-45E6-B7FCF506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EB58A-4E6C-0DAA-BFC0-76378A64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07CE6-5D15-2C5C-4066-119AC57E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7290D-2317-EDC9-3977-15673D8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8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D4E72-1C0E-8DD9-671D-0AB205FC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761C9-B5B8-8127-F7C3-AD63C96A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1C675-C18E-FD36-2D2F-503F0B17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7A8CC-D86A-774F-4B72-A5168CD2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AF4B3A-3118-C9B1-B263-F2FA1902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211B2-BCB9-85F5-A3F4-520915DF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2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76874-86F9-39B5-4848-6360B71C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B6FAFB-1D6E-CA38-7832-7D987462B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796537-30C5-CD9C-8BCB-EC45C5E45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06DD1-D4F8-6C62-8EBD-8A374975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1BA73-109C-03D6-BA69-B3709C31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8819BF-BFBB-3B4E-B38F-4900E79B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74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A4FA2-CA73-0B23-8B10-BA1590D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69B20-33A5-A704-D14A-015A161C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02410-52E2-256F-354F-DE5DED98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4909A-6E16-92E9-84AB-EBF9649B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91BA1-B1BB-756C-57F2-526E67A8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95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AA14F6-03F7-B151-2A30-F9935F4C4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2B0D50-39B9-C9F9-662E-8F7CF8854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839EE-FF75-7286-17FB-EADB0BA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FDA18-DB05-ED91-D42D-DF12DB6F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A0092-40CF-E4B4-DBC5-755EF0A8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45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A5A7-987F-2FE2-1605-31E33088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AAB2D-29B1-B02B-DB01-1913A154F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52F3D-DF1A-35D2-0F82-FB7A8369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316A5-A740-D815-3EAB-4037586C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41359-4A2A-CFFB-BE3C-273DEAD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94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EE07F-955D-36C6-D64E-F3A440CE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01D10-9BBE-A117-A260-A5283F70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FA924-ACD2-6B9D-D58F-09661B0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34FAB-DA29-2F0F-096E-F756C190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C1EE-757C-38B2-6868-36A0EFE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8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8AF69-20AC-2DCD-1632-E366CB33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8FE6E-9EE4-A2E9-45E6-B7FCF506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EB58A-4E6C-0DAA-BFC0-76378A64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07CE6-5D15-2C5C-4066-119AC57E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7290D-2317-EDC9-3977-15673D8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68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80A38-7AF4-F706-4644-B08677C1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52B74-396B-158C-543B-350CD3FBC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C51F4-BEB9-221C-862B-C4553BF45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8A774-2795-4383-4834-693C3FCA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D54523-FEDB-3AC5-59E2-F411179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A38232-5A19-367E-D742-0C4B5F08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40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7CD8-BC97-6C28-F8E3-C61A7584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162C78-17B2-6855-8247-229A8FD8D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E93F6-AEE6-D05A-840E-58C535C34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B3BA82-7FAD-9B46-E857-4FF6E6E6C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74DD8E-5BD6-396C-109E-B25CEB1AB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0A1C85-C977-55B8-C4AF-4FC048D7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953B30-3065-4755-55A2-489E3A6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421B3C-867D-25C5-7C9E-F34826A6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14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DF674-A591-84B6-95F3-D655B6C7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DDB5B-9B3E-8A39-C082-56B9C805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D379EA-B213-563A-6529-D08E2A0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89416-8827-F16A-238C-1D59837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5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80A38-7AF4-F706-4644-B08677C1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52B74-396B-158C-543B-350CD3FBC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C51F4-BEB9-221C-862B-C4553BF45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8A774-2795-4383-4834-693C3FCA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D54523-FEDB-3AC5-59E2-F411179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A38232-5A19-367E-D742-0C4B5F08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34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DFD66E-39F1-2978-61E9-193DA2AB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6338B-1225-7846-98B5-6481BD1B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1322EF-65D7-BDB7-DC14-2EFD7470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80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D4E72-1C0E-8DD9-671D-0AB205FC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761C9-B5B8-8127-F7C3-AD63C96A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1C675-C18E-FD36-2D2F-503F0B17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7A8CC-D86A-774F-4B72-A5168CD2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AF4B3A-3118-C9B1-B263-F2FA1902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211B2-BCB9-85F5-A3F4-520915DF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55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76874-86F9-39B5-4848-6360B71C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B6FAFB-1D6E-CA38-7832-7D987462B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796537-30C5-CD9C-8BCB-EC45C5E45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06DD1-D4F8-6C62-8EBD-8A374975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1BA73-109C-03D6-BA69-B3709C31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8819BF-BFBB-3B4E-B38F-4900E79B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82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A4FA2-CA73-0B23-8B10-BA1590D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69B20-33A5-A704-D14A-015A161C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02410-52E2-256F-354F-DE5DED98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4909A-6E16-92E9-84AB-EBF9649B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91BA1-B1BB-756C-57F2-526E67A8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28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AA14F6-03F7-B151-2A30-F9935F4C4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2B0D50-39B9-C9F9-662E-8F7CF8854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839EE-FF75-7286-17FB-EADB0BA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FDA18-DB05-ED91-D42D-DF12DB6F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A0092-40CF-E4B4-DBC5-755EF0A8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1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A5A7-987F-2FE2-1605-31E33088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AAB2D-29B1-B02B-DB01-1913A154F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52F3D-DF1A-35D2-0F82-FB7A8369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316A5-A740-D815-3EAB-4037586C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41359-4A2A-CFFB-BE3C-273DEAD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10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EE07F-955D-36C6-D64E-F3A440CE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01D10-9BBE-A117-A260-A5283F70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FA924-ACD2-6B9D-D58F-09661B0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34FAB-DA29-2F0F-096E-F756C190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C1EE-757C-38B2-6868-36A0EFE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44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8AF69-20AC-2DCD-1632-E366CB33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8FE6E-9EE4-A2E9-45E6-B7FCF506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EB58A-4E6C-0DAA-BFC0-76378A64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07CE6-5D15-2C5C-4066-119AC57E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7290D-2317-EDC9-3977-15673D8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59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80A38-7AF4-F706-4644-B08677C1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52B74-396B-158C-543B-350CD3FBC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C51F4-BEB9-221C-862B-C4553BF45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8A774-2795-4383-4834-693C3FCA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D54523-FEDB-3AC5-59E2-F411179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A38232-5A19-367E-D742-0C4B5F08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88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7CD8-BC97-6C28-F8E3-C61A7584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162C78-17B2-6855-8247-229A8FD8D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E93F6-AEE6-D05A-840E-58C535C34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B3BA82-7FAD-9B46-E857-4FF6E6E6C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74DD8E-5BD6-396C-109E-B25CEB1AB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0A1C85-C977-55B8-C4AF-4FC048D7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953B30-3065-4755-55A2-489E3A6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421B3C-867D-25C5-7C9E-F34826A6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2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7CD8-BC97-6C28-F8E3-C61A7584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162C78-17B2-6855-8247-229A8FD8D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E93F6-AEE6-D05A-840E-58C535C34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B3BA82-7FAD-9B46-E857-4FF6E6E6C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74DD8E-5BD6-396C-109E-B25CEB1AB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0A1C85-C977-55B8-C4AF-4FC048D7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953B30-3065-4755-55A2-489E3A6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421B3C-867D-25C5-7C9E-F34826A6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08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DF674-A591-84B6-95F3-D655B6C7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DDB5B-9B3E-8A39-C082-56B9C805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D379EA-B213-563A-6529-D08E2A0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89416-8827-F16A-238C-1D59837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26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DFD66E-39F1-2978-61E9-193DA2AB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6338B-1225-7846-98B5-6481BD1B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1322EF-65D7-BDB7-DC14-2EFD7470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79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D4E72-1C0E-8DD9-671D-0AB205FC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761C9-B5B8-8127-F7C3-AD63C96A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1C675-C18E-FD36-2D2F-503F0B17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7A8CC-D86A-774F-4B72-A5168CD2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AF4B3A-3118-C9B1-B263-F2FA1902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211B2-BCB9-85F5-A3F4-520915DF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979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76874-86F9-39B5-4848-6360B71C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B6FAFB-1D6E-CA38-7832-7D987462B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796537-30C5-CD9C-8BCB-EC45C5E45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06DD1-D4F8-6C62-8EBD-8A374975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1BA73-109C-03D6-BA69-B3709C31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8819BF-BFBB-3B4E-B38F-4900E79B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69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A4FA2-CA73-0B23-8B10-BA1590D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69B20-33A5-A704-D14A-015A161C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02410-52E2-256F-354F-DE5DED98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4909A-6E16-92E9-84AB-EBF9649B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91BA1-B1BB-756C-57F2-526E67A8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81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AA14F6-03F7-B151-2A30-F9935F4C4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2B0D50-39B9-C9F9-662E-8F7CF8854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839EE-FF75-7286-17FB-EADB0BA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FDA18-DB05-ED91-D42D-DF12DB6F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A0092-40CF-E4B4-DBC5-755EF0A8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94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A5A7-987F-2FE2-1605-31E33088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AAB2D-29B1-B02B-DB01-1913A154F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52F3D-DF1A-35D2-0F82-FB7A8369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316A5-A740-D815-3EAB-4037586C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41359-4A2A-CFFB-BE3C-273DEAD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14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EE07F-955D-36C6-D64E-F3A440CE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01D10-9BBE-A117-A260-A5283F70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FA924-ACD2-6B9D-D58F-09661B0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34FAB-DA29-2F0F-096E-F756C190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C1EE-757C-38B2-6868-36A0EFE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20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8AF69-20AC-2DCD-1632-E366CB33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38FE6E-9EE4-A2E9-45E6-B7FCF506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EB58A-4E6C-0DAA-BFC0-76378A64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07CE6-5D15-2C5C-4066-119AC57E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7290D-2317-EDC9-3977-15673D8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5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80A38-7AF4-F706-4644-B08677C1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52B74-396B-158C-543B-350CD3FBC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C51F4-BEB9-221C-862B-C4553BF45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8A774-2795-4383-4834-693C3FCA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D54523-FEDB-3AC5-59E2-F411179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A38232-5A19-367E-D742-0C4B5F08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8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DF674-A591-84B6-95F3-D655B6C7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DDB5B-9B3E-8A39-C082-56B9C805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D379EA-B213-563A-6529-D08E2A0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89416-8827-F16A-238C-1D59837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25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7CD8-BC97-6C28-F8E3-C61A7584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162C78-17B2-6855-8247-229A8FD8D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E93F6-AEE6-D05A-840E-58C535C34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B3BA82-7FAD-9B46-E857-4FF6E6E6C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74DD8E-5BD6-396C-109E-B25CEB1AB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0A1C85-C977-55B8-C4AF-4FC048D7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953B30-3065-4755-55A2-489E3A6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421B3C-867D-25C5-7C9E-F34826A6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61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DF674-A591-84B6-95F3-D655B6C7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DDB5B-9B3E-8A39-C082-56B9C805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D379EA-B213-563A-6529-D08E2A0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89416-8827-F16A-238C-1D59837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30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DFD66E-39F1-2978-61E9-193DA2AB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6338B-1225-7846-98B5-6481BD1B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1322EF-65D7-BDB7-DC14-2EFD7470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54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D4E72-1C0E-8DD9-671D-0AB205FC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761C9-B5B8-8127-F7C3-AD63C96A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1C675-C18E-FD36-2D2F-503F0B17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7A8CC-D86A-774F-4B72-A5168CD2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AF4B3A-3118-C9B1-B263-F2FA1902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211B2-BCB9-85F5-A3F4-520915DF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64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76874-86F9-39B5-4848-6360B71C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B6FAFB-1D6E-CA38-7832-7D987462B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796537-30C5-CD9C-8BCB-EC45C5E45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06DD1-D4F8-6C62-8EBD-8A374975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1BA73-109C-03D6-BA69-B3709C31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8819BF-BFBB-3B4E-B38F-4900E79B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4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A4FA2-CA73-0B23-8B10-BA1590D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69B20-33A5-A704-D14A-015A161C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02410-52E2-256F-354F-DE5DED98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4909A-6E16-92E9-84AB-EBF9649B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91BA1-B1BB-756C-57F2-526E67A8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52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AA14F6-03F7-B151-2A30-F9935F4C4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2B0D50-39B9-C9F9-662E-8F7CF8854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839EE-FF75-7286-17FB-EADB0BA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FDA18-DB05-ED91-D42D-DF12DB6F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A0092-40CF-E4B4-DBC5-755EF0A8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4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DFD66E-39F1-2978-61E9-193DA2AB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6338B-1225-7846-98B5-6481BD1B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1322EF-65D7-BDB7-DC14-2EFD7470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8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D4E72-1C0E-8DD9-671D-0AB205FC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761C9-B5B8-8127-F7C3-AD63C96A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1C675-C18E-FD36-2D2F-503F0B173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7A8CC-D86A-774F-4B72-A5168CD2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AF4B3A-3118-C9B1-B263-F2FA1902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211B2-BCB9-85F5-A3F4-520915DF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6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76874-86F9-39B5-4848-6360B71C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B6FAFB-1D6E-CA38-7832-7D987462B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796537-30C5-CD9C-8BCB-EC45C5E45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06DD1-D4F8-6C62-8EBD-8A374975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1BA73-109C-03D6-BA69-B3709C31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8819BF-BFBB-3B4E-B38F-4900E79B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1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6F9B2-2CA3-FEB0-A197-C414F406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2E5F9-180B-2B72-5817-E7FF4198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9D86C-FB98-9F14-2368-9FBD37A8A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BDC2-222E-CE48-8CCC-B08155724F0E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C3046E-A2FC-CD99-73A5-20EDD707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1E62E-AC6B-C6E7-3C17-B258E647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68B35-79BD-DF4F-A3CD-920BF215D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4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A93E-0812-48A7-8DCD-1F912E3D1CBF}" type="datetimeFigureOut">
              <a:rPr lang="ru-RU" smtClean="0"/>
              <a:t>17.07.2026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4502-9B1B-4D7F-8AD6-66163F523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2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6F9B2-2CA3-FEB0-A197-C414F406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2E5F9-180B-2B72-5817-E7FF4198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9D86C-FB98-9F14-2368-9FBD37A8A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C3046E-A2FC-CD99-73A5-20EDD707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1E62E-AC6B-C6E7-3C17-B258E647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6F9B2-2CA3-FEB0-A197-C414F406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2E5F9-180B-2B72-5817-E7FF4198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9D86C-FB98-9F14-2368-9FBD37A8A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C3046E-A2FC-CD99-73A5-20EDD707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1E62E-AC6B-C6E7-3C17-B258E647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5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6F9B2-2CA3-FEB0-A197-C414F406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2E5F9-180B-2B72-5817-E7FF4198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9D86C-FB98-9F14-2368-9FBD37A8A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C3046E-A2FC-CD99-73A5-20EDD707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1E62E-AC6B-C6E7-3C17-B258E647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0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6F9B2-2CA3-FEB0-A197-C414F406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2E5F9-180B-2B72-5817-E7FF4198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9D86C-FB98-9F14-2368-9FBD37A8A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56BDC2-222E-CE48-8CCC-B08155724F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17.07.2026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C3046E-A2FC-CD99-73A5-20EDD707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1E62E-AC6B-C6E7-3C17-B258E647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768B35-79BD-DF4F-A3CD-920BF215D8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9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comments" Target="../comments/comment2.xm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0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comments" Target="../comments/comment3.xml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0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comments" Target="../comments/comment4.xml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20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comments" Target="../comments/comment5.xml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20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comments" Target="../comments/comment6.xml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0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2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g"/><Relationship Id="rId10" Type="http://schemas.openxmlformats.org/officeDocument/2006/relationships/image" Target="../media/image97.png"/><Relationship Id="rId4" Type="http://schemas.openxmlformats.org/officeDocument/2006/relationships/image" Target="../media/image91.jp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20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21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A318F8-54E6-D13F-6E72-342DEB3C0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24">
            <a:extLst>
              <a:ext uri="{FF2B5EF4-FFF2-40B4-BE49-F238E27FC236}">
                <a16:creationId xmlns:a16="http://schemas.microsoft.com/office/drawing/2014/main" id="{01E473BE-EC19-D419-0C73-8755BFC8C16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785045" y="5854329"/>
            <a:ext cx="1270800" cy="69480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5B2E1B-5940-CCD5-80B9-6A9C540FD45F}"/>
              </a:ext>
            </a:extLst>
          </p:cNvPr>
          <p:cNvSpPr txBox="1"/>
          <p:nvPr/>
        </p:nvSpPr>
        <p:spPr>
          <a:xfrm>
            <a:off x="2762633" y="2127913"/>
            <a:ext cx="697627" cy="76944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sz="4400" dirty="0"/>
              <a:t>    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AD204A3-F39B-2869-7ED5-C112EC9D5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527" y="3091233"/>
            <a:ext cx="536151" cy="47016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BCD82EC-8E9F-488A-20BB-95FD482B5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06" y="3098676"/>
            <a:ext cx="494908" cy="4701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6DEAF6C-7D3D-D07B-83A5-A650E2AE7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213" y="3111223"/>
            <a:ext cx="445064" cy="4450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8C2907D-D330-8D43-6AA5-64CD30966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27" y="3086125"/>
            <a:ext cx="536151" cy="47016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8532095-D917-1685-ADC0-C2B5CE85F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39" y="3086125"/>
            <a:ext cx="536151" cy="47016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3AF88A5-6DD0-E391-5C75-CC06FB5E49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413" y="3075239"/>
            <a:ext cx="560979" cy="4919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AB6A6EC-C482-3502-55D5-5F28C40B35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725" y="3087791"/>
            <a:ext cx="560979" cy="49193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E33AD2B-629F-162E-34EB-E37BFE288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0631" y="3100571"/>
            <a:ext cx="429924" cy="455719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2C48E05-E2B2-7004-71BF-3AA1E9DAF8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3695" y="2106525"/>
            <a:ext cx="2863919" cy="103987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DE195AF-6F49-4A29-F849-772AB3C14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0907" y="3571293"/>
            <a:ext cx="2869223" cy="107917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CD6D27D-348A-BCB4-0BEA-ED003CB061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8801" y="2124582"/>
            <a:ext cx="6087831" cy="25217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8F0071F-7102-B945-09DE-59E2342A7D2F}"/>
              </a:ext>
            </a:extLst>
          </p:cNvPr>
          <p:cNvSpPr txBox="1"/>
          <p:nvPr/>
        </p:nvSpPr>
        <p:spPr>
          <a:xfrm>
            <a:off x="2571198" y="672326"/>
            <a:ext cx="7173437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ru-RU" sz="2000" dirty="0">
                <a:solidFill>
                  <a:srgbClr val="017AC4"/>
                </a:solidFill>
                <a:latin typeface="Tilda Sans" panose="020B0502020204020303" pitchFamily="34" charset="0"/>
              </a:rPr>
              <a:t>Первое в мире раневое покрытие на основе коллаген-</a:t>
            </a:r>
            <a:r>
              <a:rPr lang="ru-RU" sz="2000" dirty="0" err="1">
                <a:solidFill>
                  <a:srgbClr val="017AC4"/>
                </a:solidFill>
                <a:latin typeface="Tilda Sans" panose="020B0502020204020303" pitchFamily="34" charset="0"/>
              </a:rPr>
              <a:t>ламининовой</a:t>
            </a:r>
            <a:r>
              <a:rPr lang="ru-RU" sz="2000" dirty="0">
                <a:solidFill>
                  <a:srgbClr val="017AC4"/>
                </a:solidFill>
                <a:latin typeface="Tilda Sans" panose="020B0502020204020303" pitchFamily="34" charset="0"/>
              </a:rPr>
              <a:t> матрицы с факторами роста </a:t>
            </a:r>
          </a:p>
        </p:txBody>
      </p:sp>
      <p:pic>
        <p:nvPicPr>
          <p:cNvPr id="1026" name="Picture 2" descr="Сколково ИЦ - Инновационный центр - Фонд развития центра разработки и  коммерциализации новых технологий - Сколковский инноград науки и технологий  - Skolkovo Foundation - CNews">
            <a:extLst>
              <a:ext uri="{FF2B5EF4-FFF2-40B4-BE49-F238E27FC236}">
                <a16:creationId xmlns:a16="http://schemas.microsoft.com/office/drawing/2014/main" id="{81DAFA29-3335-BE9B-9B10-466751A9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93" y="5705221"/>
            <a:ext cx="1041951" cy="10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9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46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0C5A3C-D67D-449B-A99E-DC1C07AD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602" y="3961349"/>
            <a:ext cx="2017951" cy="24020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B979F-07E3-46C8-A708-2CC995FFC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962" y="4012903"/>
            <a:ext cx="2243209" cy="24020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AD696-BCD5-4614-965B-3B5BA7024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726" y="4012901"/>
            <a:ext cx="2243209" cy="2402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AD3F7D-13FB-4CA5-A5E4-B42A5E183EEC}"/>
              </a:ext>
            </a:extLst>
          </p:cNvPr>
          <p:cNvSpPr/>
          <p:nvPr/>
        </p:nvSpPr>
        <p:spPr>
          <a:xfrm>
            <a:off x="4171812" y="248577"/>
            <a:ext cx="5762301" cy="40011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000" b="1" dirty="0"/>
              <a:t>Пациенты с ранами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CE83C-54A7-407B-B237-5E1C6F1C62E9}"/>
              </a:ext>
            </a:extLst>
          </p:cNvPr>
          <p:cNvSpPr txBox="1"/>
          <p:nvPr/>
        </p:nvSpPr>
        <p:spPr>
          <a:xfrm>
            <a:off x="1004198" y="6473283"/>
            <a:ext cx="3017386" cy="38471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dirty="0"/>
              <a:t>Рана голени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DB47C-9B41-4EDB-88AB-A96DB545BBDE}"/>
              </a:ext>
            </a:extLst>
          </p:cNvPr>
          <p:cNvSpPr txBox="1"/>
          <p:nvPr/>
        </p:nvSpPr>
        <p:spPr>
          <a:xfrm>
            <a:off x="5793132" y="3591685"/>
            <a:ext cx="971096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7 день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F7374A-46EC-458B-A29A-F1708E1DA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602" y="899562"/>
            <a:ext cx="2017951" cy="2642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57805D-DA87-436E-9F19-723B347EB13E}"/>
              </a:ext>
            </a:extLst>
          </p:cNvPr>
          <p:cNvSpPr txBox="1"/>
          <p:nvPr/>
        </p:nvSpPr>
        <p:spPr>
          <a:xfrm>
            <a:off x="1366407" y="3536985"/>
            <a:ext cx="168443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До наложения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89FA91-9C62-4E02-9C01-1FFB8A099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377" y="897263"/>
            <a:ext cx="2239513" cy="26425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C44A7F-59C6-471A-A7FE-9094DAB4B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726" y="894447"/>
            <a:ext cx="2243209" cy="26425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61FF7A-A5E3-4589-8197-9367DA46AD93}"/>
              </a:ext>
            </a:extLst>
          </p:cNvPr>
          <p:cNvSpPr txBox="1"/>
          <p:nvPr/>
        </p:nvSpPr>
        <p:spPr>
          <a:xfrm>
            <a:off x="9194091" y="3590278"/>
            <a:ext cx="1040024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14 день </a:t>
            </a:r>
          </a:p>
        </p:txBody>
      </p:sp>
    </p:spTree>
    <p:extLst>
      <p:ext uri="{BB962C8B-B14F-4D97-AF65-F5344CB8AC3E}">
        <p14:creationId xmlns:p14="http://schemas.microsoft.com/office/powerpoint/2010/main" val="244327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5559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AD3F7D-13FB-4CA5-A5E4-B42A5E183EEC}"/>
              </a:ext>
            </a:extLst>
          </p:cNvPr>
          <p:cNvSpPr/>
          <p:nvPr/>
        </p:nvSpPr>
        <p:spPr>
          <a:xfrm>
            <a:off x="4101484" y="248577"/>
            <a:ext cx="6791419" cy="40011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000" b="1" dirty="0"/>
              <a:t>Раны культи конечностей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DB47C-9B41-4EDB-88AB-A96DB545BBDE}"/>
              </a:ext>
            </a:extLst>
          </p:cNvPr>
          <p:cNvSpPr txBox="1"/>
          <p:nvPr/>
        </p:nvSpPr>
        <p:spPr>
          <a:xfrm>
            <a:off x="5793132" y="3591685"/>
            <a:ext cx="971096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7 день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7805D-DA87-436E-9F19-723B347EB13E}"/>
              </a:ext>
            </a:extLst>
          </p:cNvPr>
          <p:cNvSpPr txBox="1"/>
          <p:nvPr/>
        </p:nvSpPr>
        <p:spPr>
          <a:xfrm>
            <a:off x="1366407" y="3536985"/>
            <a:ext cx="168443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До наложения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61FF7A-A5E3-4589-8197-9367DA46AD93}"/>
              </a:ext>
            </a:extLst>
          </p:cNvPr>
          <p:cNvSpPr txBox="1"/>
          <p:nvPr/>
        </p:nvSpPr>
        <p:spPr>
          <a:xfrm>
            <a:off x="9194091" y="3590278"/>
            <a:ext cx="1040024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14 день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97E930-C45B-405E-9491-650D4609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239" y="815451"/>
            <a:ext cx="2238840" cy="2803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63E646-34B5-4C0A-B52A-E000D0852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340" y="815451"/>
            <a:ext cx="2238841" cy="2803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D6D48D-F724-4A5E-B24F-C4C69D829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924" y="815451"/>
            <a:ext cx="2238841" cy="2803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E71171-4FB2-49D1-B1C7-FD855F3BF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241" y="3989802"/>
            <a:ext cx="2238841" cy="29851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1A1D572-8C50-4B1E-B983-81DFE3AFF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340" y="3989800"/>
            <a:ext cx="2238841" cy="298512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806BE5-3059-4DF9-B4A4-8EAAA2A58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1001" y="4048261"/>
            <a:ext cx="2184763" cy="292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63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46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AD3F7D-13FB-4CA5-A5E4-B42A5E183EEC}"/>
              </a:ext>
            </a:extLst>
          </p:cNvPr>
          <p:cNvSpPr/>
          <p:nvPr/>
        </p:nvSpPr>
        <p:spPr>
          <a:xfrm>
            <a:off x="4563123" y="248577"/>
            <a:ext cx="5370991" cy="40011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000" b="1" dirty="0"/>
              <a:t>Пациенты с ранами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DB47C-9B41-4EDB-88AB-A96DB545BBDE}"/>
              </a:ext>
            </a:extLst>
          </p:cNvPr>
          <p:cNvSpPr txBox="1"/>
          <p:nvPr/>
        </p:nvSpPr>
        <p:spPr>
          <a:xfrm>
            <a:off x="5325953" y="3590278"/>
            <a:ext cx="971096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7 день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7805D-DA87-436E-9F19-723B347EB13E}"/>
              </a:ext>
            </a:extLst>
          </p:cNvPr>
          <p:cNvSpPr txBox="1"/>
          <p:nvPr/>
        </p:nvSpPr>
        <p:spPr>
          <a:xfrm>
            <a:off x="1366407" y="3536985"/>
            <a:ext cx="168443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До наложения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61FF7A-A5E3-4589-8197-9367DA46AD93}"/>
              </a:ext>
            </a:extLst>
          </p:cNvPr>
          <p:cNvSpPr txBox="1"/>
          <p:nvPr/>
        </p:nvSpPr>
        <p:spPr>
          <a:xfrm>
            <a:off x="9194091" y="3590278"/>
            <a:ext cx="1040024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14 день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39D750-40F4-418B-B88F-43B597DF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71" y="898435"/>
            <a:ext cx="2159479" cy="26385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747ACA-534A-426C-986A-2B2CFB4DC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528" y="894448"/>
            <a:ext cx="2324077" cy="2664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B55CD1-9176-4EBC-8C59-CFE155B33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724" y="894451"/>
            <a:ext cx="2243208" cy="26425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BC8831-25C5-40D3-87E4-3FC56710D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971" y="3906318"/>
            <a:ext cx="2159479" cy="27519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4AAA73D-7814-4C71-BE71-8968DDFFC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>
            <a:off x="4552931" y="4078205"/>
            <a:ext cx="2698644" cy="24614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B2E4DC-64BB-44E1-9C13-3C2A50BA55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3521" y="3959609"/>
            <a:ext cx="2173795" cy="26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5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10" y="-10267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AD3F7D-13FB-4CA5-A5E4-B42A5E183EEC}"/>
              </a:ext>
            </a:extLst>
          </p:cNvPr>
          <p:cNvSpPr/>
          <p:nvPr/>
        </p:nvSpPr>
        <p:spPr>
          <a:xfrm>
            <a:off x="3053921" y="248577"/>
            <a:ext cx="5370991" cy="40011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000" b="1" dirty="0"/>
              <a:t>Пациенты с трофическими язвами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A2E8D1-41A2-433E-9557-DF1F25203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48" y="802302"/>
            <a:ext cx="2096771" cy="2509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C35D5-53C2-4D4C-8F9F-D16680949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513" y="802301"/>
            <a:ext cx="2096771" cy="2509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EB54CA-10E0-48F3-A616-6312A07D5265}"/>
              </a:ext>
            </a:extLst>
          </p:cNvPr>
          <p:cNvSpPr txBox="1"/>
          <p:nvPr/>
        </p:nvSpPr>
        <p:spPr>
          <a:xfrm>
            <a:off x="901180" y="3418237"/>
            <a:ext cx="1659237" cy="67710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dirty="0"/>
              <a:t>До наложения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B335A1-B97B-493C-B4AF-F6E52DF75E76}"/>
              </a:ext>
            </a:extLst>
          </p:cNvPr>
          <p:cNvSpPr txBox="1"/>
          <p:nvPr/>
        </p:nvSpPr>
        <p:spPr>
          <a:xfrm>
            <a:off x="4725829" y="3418238"/>
            <a:ext cx="916595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7 день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CE0694-C12A-4AF3-ACC9-389CCAA3D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759" y="811160"/>
            <a:ext cx="2240012" cy="25099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66A1EE-A458-47BE-8143-CBB91C4ED992}"/>
              </a:ext>
            </a:extLst>
          </p:cNvPr>
          <p:cNvSpPr txBox="1"/>
          <p:nvPr/>
        </p:nvSpPr>
        <p:spPr>
          <a:xfrm>
            <a:off x="8686005" y="3418238"/>
            <a:ext cx="98552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14 день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F20188-3DCB-4C47-9584-13C9E5A1C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10" y="3991255"/>
            <a:ext cx="2096771" cy="257822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30BFFA5-0DBC-4AF2-9AB5-BFD853628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6517" y="3917441"/>
            <a:ext cx="2050607" cy="265203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F563984-A7AE-41CB-840D-4F26F6B24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7759" y="3950042"/>
            <a:ext cx="2240012" cy="26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10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AD3F7D-13FB-4CA5-A5E4-B42A5E183EEC}"/>
              </a:ext>
            </a:extLst>
          </p:cNvPr>
          <p:cNvSpPr/>
          <p:nvPr/>
        </p:nvSpPr>
        <p:spPr>
          <a:xfrm>
            <a:off x="3577701" y="248577"/>
            <a:ext cx="4847208" cy="40011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000" b="1" dirty="0"/>
              <a:t>Пациенты с пролежнями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B54CA-10E0-48F3-A616-6312A07D5265}"/>
              </a:ext>
            </a:extLst>
          </p:cNvPr>
          <p:cNvSpPr txBox="1"/>
          <p:nvPr/>
        </p:nvSpPr>
        <p:spPr>
          <a:xfrm>
            <a:off x="901180" y="3418237"/>
            <a:ext cx="1659237" cy="67710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dirty="0"/>
              <a:t>До наложения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B335A1-B97B-493C-B4AF-F6E52DF75E76}"/>
              </a:ext>
            </a:extLst>
          </p:cNvPr>
          <p:cNvSpPr txBox="1"/>
          <p:nvPr/>
        </p:nvSpPr>
        <p:spPr>
          <a:xfrm>
            <a:off x="4725829" y="3418238"/>
            <a:ext cx="916595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7 день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66A1EE-A458-47BE-8143-CBB91C4ED992}"/>
              </a:ext>
            </a:extLst>
          </p:cNvPr>
          <p:cNvSpPr txBox="1"/>
          <p:nvPr/>
        </p:nvSpPr>
        <p:spPr>
          <a:xfrm>
            <a:off x="8900549" y="3476756"/>
            <a:ext cx="98552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14 день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DB913-A531-4876-8707-8DAF9A72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13" y="802302"/>
            <a:ext cx="2460265" cy="2642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790A8-B235-4E28-AC02-C277E9C72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074" y="802300"/>
            <a:ext cx="2769833" cy="26159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A03BDE-BFC5-45EC-9C23-C08613DA3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683" y="776159"/>
            <a:ext cx="2589319" cy="26515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88BAD7-5EB9-4732-BA4A-A96D89BFA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13" y="3917441"/>
            <a:ext cx="2460265" cy="27341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A7A281-FF7F-4242-A336-41A83B10FC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074" y="3917441"/>
            <a:ext cx="2769833" cy="26919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0297562-3E8C-47B6-919F-CDD38D2DB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8683" y="3957845"/>
            <a:ext cx="2589319" cy="26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FCA76-4754-4F90-B948-E9B31F8C5418}"/>
              </a:ext>
            </a:extLst>
          </p:cNvPr>
          <p:cNvSpPr/>
          <p:nvPr/>
        </p:nvSpPr>
        <p:spPr>
          <a:xfrm>
            <a:off x="1331651" y="523784"/>
            <a:ext cx="10457896" cy="643252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b="1" dirty="0"/>
              <a:t>В результате проведенных клинических испытаний установлено: </a:t>
            </a:r>
          </a:p>
          <a:p>
            <a:pPr algn="ctr"/>
            <a:endParaRPr lang="ru-RU" sz="1600" b="1" dirty="0"/>
          </a:p>
          <a:p>
            <a:pPr algn="ctr"/>
            <a:endParaRPr lang="ru-RU" sz="1600" b="1" dirty="0"/>
          </a:p>
          <a:p>
            <a:r>
              <a:rPr lang="ru-RU" dirty="0"/>
              <a:t>Медицинское изделие Покрытие раневое на основе коллаген-</a:t>
            </a:r>
            <a:r>
              <a:rPr lang="ru-RU" dirty="0" err="1"/>
              <a:t>ламининовой</a:t>
            </a:r>
            <a:r>
              <a:rPr lang="ru-RU" dirty="0"/>
              <a:t> матрицы «</a:t>
            </a:r>
            <a:r>
              <a:rPr lang="ru-RU" dirty="0" err="1"/>
              <a:t>NovoSkin</a:t>
            </a:r>
            <a:r>
              <a:rPr lang="ru-RU" dirty="0"/>
              <a:t>», стерильное по ТУ 21.20.24-001-31654468-2019, представленное на клинические испытания, соответствует нормативной, технической и эксплуатационной документации производителя.</a:t>
            </a:r>
          </a:p>
          <a:p>
            <a:endParaRPr lang="ru-RU" dirty="0"/>
          </a:p>
          <a:p>
            <a:r>
              <a:rPr lang="ru-RU" dirty="0"/>
              <a:t>2) Медицинское изделие Покрытие раневое на основе коллаген-</a:t>
            </a:r>
            <a:r>
              <a:rPr lang="ru-RU" dirty="0" err="1"/>
              <a:t>ламининовой</a:t>
            </a:r>
            <a:r>
              <a:rPr lang="ru-RU" dirty="0"/>
              <a:t> матрицы «</a:t>
            </a:r>
            <a:r>
              <a:rPr lang="ru-RU" dirty="0" err="1"/>
              <a:t>NovoSkin</a:t>
            </a:r>
            <a:r>
              <a:rPr lang="ru-RU" dirty="0"/>
              <a:t>», стерильное по ТУ 21.20.24-001-31654468-2019, представленное на клинические испытания, соответствует предназначенному производителем применению и предлагаемым им методам использования.</a:t>
            </a:r>
          </a:p>
          <a:p>
            <a:endParaRPr lang="ru-RU" dirty="0"/>
          </a:p>
          <a:p>
            <a:r>
              <a:rPr lang="ru-RU" dirty="0"/>
              <a:t>3) Результаты испытаний медицинского изделия Покрытие раневое на основе коллаген-</a:t>
            </a:r>
            <a:r>
              <a:rPr lang="ru-RU" dirty="0" err="1"/>
              <a:t>ламининовой</a:t>
            </a:r>
            <a:r>
              <a:rPr lang="ru-RU" dirty="0"/>
              <a:t> матрицы «</a:t>
            </a:r>
            <a:r>
              <a:rPr lang="ru-RU" dirty="0" err="1"/>
              <a:t>NovoSkin</a:t>
            </a:r>
            <a:r>
              <a:rPr lang="ru-RU" dirty="0"/>
              <a:t>», стерильное по ТУ 21.20.24-001-31654468-2019 подтверждают полноту и достоверность, установленные технической и эксплуатационной документацией производителя, заявленные характеристики безопасности и эффективности медицинского изделия в соответствии с предназначенным производителем применением медицинского изделия по назначению.</a:t>
            </a:r>
          </a:p>
          <a:p>
            <a:endParaRPr lang="ru-RU" dirty="0"/>
          </a:p>
          <a:p>
            <a:r>
              <a:rPr lang="ru-RU" dirty="0"/>
              <a:t>4) Результаты клинических испытаний изделия подтверждают эффективность и безопасность применения медицинского изделия Покрытие раневое на основе коллаген-</a:t>
            </a:r>
            <a:r>
              <a:rPr lang="ru-RU" dirty="0" err="1"/>
              <a:t>ламининовой</a:t>
            </a:r>
            <a:r>
              <a:rPr lang="ru-RU" dirty="0"/>
              <a:t> матрицы «</a:t>
            </a:r>
            <a:r>
              <a:rPr lang="ru-RU" dirty="0" err="1"/>
              <a:t>NovoSkin</a:t>
            </a:r>
            <a:r>
              <a:rPr lang="ru-RU" dirty="0"/>
              <a:t>», стерильное по ТУ 21.20.24-001-31654468-2019</a:t>
            </a:r>
          </a:p>
        </p:txBody>
      </p:sp>
    </p:spTree>
    <p:extLst>
      <p:ext uri="{BB962C8B-B14F-4D97-AF65-F5344CB8AC3E}">
        <p14:creationId xmlns:p14="http://schemas.microsoft.com/office/powerpoint/2010/main" val="113681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3E76E-7688-4F0C-9E7B-8BA0146E7171}"/>
              </a:ext>
            </a:extLst>
          </p:cNvPr>
          <p:cNvSpPr txBox="1"/>
          <p:nvPr/>
        </p:nvSpPr>
        <p:spPr>
          <a:xfrm>
            <a:off x="395515" y="394692"/>
            <a:ext cx="11917815" cy="50629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342882" indent="-342882">
              <a:buAutoNum type="arabicPeriod"/>
            </a:pPr>
            <a:r>
              <a:rPr lang="ru-RU" dirty="0"/>
              <a:t>Эксплуатационные качества раневого покрытия «</a:t>
            </a:r>
            <a:r>
              <a:rPr lang="ru-RU" dirty="0" err="1"/>
              <a:t>Novoskin</a:t>
            </a:r>
            <a:r>
              <a:rPr lang="ru-RU" dirty="0"/>
              <a:t>» соответствуют назначениям медицинского изделия.</a:t>
            </a:r>
          </a:p>
          <a:p>
            <a:r>
              <a:rPr lang="ru-RU" dirty="0"/>
              <a:t>2. Сравнительный анализ динамики раневого процесса на фоне применения раневого покрытия «</a:t>
            </a:r>
            <a:r>
              <a:rPr lang="ru-RU" dirty="0" err="1"/>
              <a:t>Novoskin</a:t>
            </a:r>
            <a:r>
              <a:rPr lang="ru-RU" dirty="0"/>
              <a:t>» и традиционного подхода в лечении ран различной этиологии показал эффективность и удобство применения раневого покрытия «</a:t>
            </a:r>
            <a:r>
              <a:rPr lang="ru-RU" dirty="0" err="1"/>
              <a:t>Novoskin</a:t>
            </a:r>
            <a:r>
              <a:rPr lang="ru-RU" dirty="0"/>
              <a:t>». </a:t>
            </a:r>
          </a:p>
          <a:p>
            <a:endParaRPr lang="ru-RU" dirty="0"/>
          </a:p>
          <a:p>
            <a:r>
              <a:rPr lang="ru-RU" dirty="0"/>
              <a:t>3. Использование раневого покрытия «</a:t>
            </a:r>
            <a:r>
              <a:rPr lang="ru-RU" dirty="0" err="1"/>
              <a:t>Novoskin</a:t>
            </a:r>
            <a:r>
              <a:rPr lang="ru-RU" dirty="0"/>
              <a:t>» способствует более быстрому уменьшению площади раневых дефектов (p ≤0,05) по сравнению с КГ</a:t>
            </a:r>
            <a:r>
              <a:rPr lang="en-US" dirty="0"/>
              <a:t>, </a:t>
            </a:r>
            <a:r>
              <a:rPr lang="ru-RU" b="1" dirty="0"/>
              <a:t>т е </a:t>
            </a:r>
            <a:r>
              <a:rPr lang="ru-RU" b="1" i="1" dirty="0"/>
              <a:t>почти в 2 раза быстрее происходит заживление ран</a:t>
            </a:r>
          </a:p>
          <a:p>
            <a:endParaRPr lang="ru-RU" b="1" i="1" dirty="0"/>
          </a:p>
          <a:p>
            <a:r>
              <a:rPr lang="ru-RU" dirty="0"/>
              <a:t>4. Динамика раневого процесса у пациентов, в лечении которых используется раневое покрытие «</a:t>
            </a:r>
            <a:r>
              <a:rPr lang="ru-RU" dirty="0" err="1"/>
              <a:t>Novoskin</a:t>
            </a:r>
            <a:r>
              <a:rPr lang="ru-RU" dirty="0"/>
              <a:t>», не имела отрицательных последствий (осложнений) по сравнению с традиционными методиками лечения ран.</a:t>
            </a:r>
          </a:p>
          <a:p>
            <a:endParaRPr lang="ru-RU" dirty="0"/>
          </a:p>
          <a:p>
            <a:r>
              <a:rPr lang="ru-RU" dirty="0"/>
              <a:t>5. Раневое покрытие «</a:t>
            </a:r>
            <a:r>
              <a:rPr lang="ru-RU" dirty="0" err="1"/>
              <a:t>Novoskin</a:t>
            </a:r>
            <a:r>
              <a:rPr lang="ru-RU" dirty="0"/>
              <a:t>» по сравнению с традиционными способами лечения аналогичных ран (гидроколлоидные повязки, </a:t>
            </a:r>
            <a:r>
              <a:rPr lang="ru-RU" dirty="0" err="1"/>
              <a:t>пронтосан</a:t>
            </a:r>
            <a:r>
              <a:rPr lang="ru-RU" dirty="0"/>
              <a:t>, </a:t>
            </a:r>
            <a:r>
              <a:rPr lang="ru-RU" dirty="0" err="1"/>
              <a:t>левомеколь</a:t>
            </a:r>
            <a:r>
              <a:rPr lang="ru-RU" dirty="0"/>
              <a:t>), позволяет реже производить смену повязки и тратить медицинские, кадровые и временные ресурсы, что определяет экономическую и логистическую эффективность применения данного раневого покрытия.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53C39-2F28-48DE-A1DB-BFEE7F820482}"/>
              </a:ext>
            </a:extLst>
          </p:cNvPr>
          <p:cNvSpPr txBox="1"/>
          <p:nvPr/>
        </p:nvSpPr>
        <p:spPr>
          <a:xfrm>
            <a:off x="395515" y="79035"/>
            <a:ext cx="110831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b="1" dirty="0"/>
              <a:t>Выводы </a:t>
            </a:r>
          </a:p>
        </p:txBody>
      </p:sp>
    </p:spTree>
    <p:extLst>
      <p:ext uri="{BB962C8B-B14F-4D97-AF65-F5344CB8AC3E}">
        <p14:creationId xmlns:p14="http://schemas.microsoft.com/office/powerpoint/2010/main" val="2100429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433082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3E76E-7688-4F0C-9E7B-8BA0146E7171}"/>
              </a:ext>
            </a:extLst>
          </p:cNvPr>
          <p:cNvSpPr txBox="1"/>
          <p:nvPr/>
        </p:nvSpPr>
        <p:spPr>
          <a:xfrm>
            <a:off x="450572" y="1165751"/>
            <a:ext cx="1148101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2" y="1165751"/>
            <a:ext cx="3514166" cy="472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5895" y="390344"/>
            <a:ext cx="978883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Пациентка 65 лет г. Орел</a:t>
            </a:r>
            <a:r>
              <a:rPr lang="de-DE" dirty="0"/>
              <a:t>, </a:t>
            </a:r>
            <a:r>
              <a:rPr lang="ru-RU" dirty="0"/>
              <a:t>после удаления злокачественной опухоли </a:t>
            </a:r>
            <a:r>
              <a:rPr lang="ru-RU" dirty="0" err="1"/>
              <a:t>дерматофибросаркома</a:t>
            </a:r>
            <a:r>
              <a:rPr lang="ru-RU" dirty="0"/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88" y="1165751"/>
            <a:ext cx="3424096" cy="472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85" y="1165751"/>
            <a:ext cx="3190462" cy="472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6729" y="6024282"/>
            <a:ext cx="190007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После удаления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2931" y="6024281"/>
            <a:ext cx="18373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Через 2 недели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19129" y="6024280"/>
            <a:ext cx="148470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Через месяц</a:t>
            </a:r>
          </a:p>
        </p:txBody>
      </p:sp>
    </p:spTree>
    <p:extLst>
      <p:ext uri="{BB962C8B-B14F-4D97-AF65-F5344CB8AC3E}">
        <p14:creationId xmlns:p14="http://schemas.microsoft.com/office/powerpoint/2010/main" val="1223569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9581399" y="1796819"/>
            <a:ext cx="2095376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33557" y="1796819"/>
            <a:ext cx="2095376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73569" y="1796819"/>
            <a:ext cx="2095376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25728" y="1796819"/>
            <a:ext cx="2095376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7887" y="1796819"/>
            <a:ext cx="2095376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4AAB0-5B1E-7874-B8CF-7E9FB9E90827}"/>
              </a:ext>
            </a:extLst>
          </p:cNvPr>
          <p:cNvSpPr txBox="1"/>
          <p:nvPr/>
        </p:nvSpPr>
        <p:spPr>
          <a:xfrm>
            <a:off x="2956069" y="4684976"/>
            <a:ext cx="1920000" cy="1107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Вид раневой поверхности 1 пальца правой стопы к наложению раневого покрытия «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NovoSkin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» после выполнения  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некрэктомии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CB937-AB4B-DF52-AC55-08AA312B775C}"/>
              </a:ext>
            </a:extLst>
          </p:cNvPr>
          <p:cNvSpPr txBox="1"/>
          <p:nvPr/>
        </p:nvSpPr>
        <p:spPr>
          <a:xfrm>
            <a:off x="9722090" y="4684975"/>
            <a:ext cx="1919999" cy="1107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Через 4 месяца после наложения раневых  покрытий «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NovoSkin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». </a:t>
            </a:r>
          </a:p>
          <a:p>
            <a:pPr defTabSz="914332"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Рана 1 пальца правой стопы полностью 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эпителизировалася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33C56-7AD3-D157-9410-8BA065DEA5B7}"/>
              </a:ext>
            </a:extLst>
          </p:cNvPr>
          <p:cNvSpPr txBox="1"/>
          <p:nvPr/>
        </p:nvSpPr>
        <p:spPr>
          <a:xfrm>
            <a:off x="7404416" y="4684974"/>
            <a:ext cx="2024517" cy="161582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1219110"/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Через 3 месяца после наложений «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NovoSkin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». </a:t>
            </a:r>
          </a:p>
          <a:p>
            <a:pPr defTabSz="1219110"/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Раневой дефект </a:t>
            </a:r>
            <a:b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</a:b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1 пальца правой стопы полностью заполнился грануляционной тканью, сопровождающейся активной  краевой 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эпителизацией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1B940-FABE-88DE-0D3A-DB2543EC1E54}"/>
              </a:ext>
            </a:extLst>
          </p:cNvPr>
          <p:cNvSpPr txBox="1"/>
          <p:nvPr/>
        </p:nvSpPr>
        <p:spPr>
          <a:xfrm>
            <a:off x="5219909" y="4684976"/>
            <a:ext cx="1752651" cy="1107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Вид раневой поверхности </a:t>
            </a:r>
            <a:endParaRPr lang="en-US" sz="1100" b="1" dirty="0">
              <a:solidFill>
                <a:prstClr val="black">
                  <a:lumMod val="65000"/>
                  <a:lumOff val="35000"/>
                </a:prstClr>
              </a:solidFill>
              <a:latin typeface="Inter" pitchFamily="2" charset="0"/>
              <a:ea typeface="Inter" pitchFamily="2" charset="0"/>
            </a:endParaRPr>
          </a:p>
          <a:p>
            <a:pPr defTabSz="914332"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1 пальца правой стопы после наложения раневого покрытия «</a:t>
            </a:r>
            <a:r>
              <a:rPr lang="ru-RU" sz="11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NovoSkin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».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81400" y="1379296"/>
            <a:ext cx="2107523" cy="3233045"/>
          </a:xfrm>
          <a:prstGeom prst="roundRect">
            <a:avLst/>
          </a:prstGeom>
          <a:blipFill>
            <a:blip r:embed="rId4"/>
            <a:srcRect/>
            <a:stretch>
              <a:fillRect l="-2198" t="582" r="-2198" b="-266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21413" y="1379296"/>
            <a:ext cx="2107523" cy="3233045"/>
          </a:xfrm>
          <a:prstGeom prst="roundRect">
            <a:avLst/>
          </a:prstGeom>
          <a:blipFill>
            <a:blip r:embed="rId5"/>
            <a:srcRect/>
            <a:stretch>
              <a:fillRect l="-5926" t="-6710" r="-5926" b="-228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25728" y="1379296"/>
            <a:ext cx="2095376" cy="3233045"/>
          </a:xfrm>
          <a:prstGeom prst="roundRect">
            <a:avLst/>
          </a:prstGeom>
          <a:blipFill>
            <a:blip r:embed="rId6"/>
            <a:srcRect/>
            <a:stretch>
              <a:fillRect l="-25000" t="-26153" r="-15000" b="-22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3569" y="1379296"/>
            <a:ext cx="2095376" cy="3233045"/>
          </a:xfrm>
          <a:prstGeom prst="roundRect">
            <a:avLst/>
          </a:prstGeom>
          <a:blipFill>
            <a:blip r:embed="rId7"/>
            <a:srcRect/>
            <a:stretch>
              <a:fillRect l="-7210" t="-3469" r="-7790" b="-346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7887" y="1379296"/>
            <a:ext cx="2095376" cy="3233045"/>
          </a:xfrm>
          <a:prstGeom prst="roundRect">
            <a:avLst/>
          </a:prstGeom>
          <a:blipFill>
            <a:blip r:embed="rId8"/>
            <a:srcRect/>
            <a:stretch>
              <a:fillRect l="-25000" t="-26153" r="-15000" b="-22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4AAB0-5B1E-7874-B8CF-7E9FB9E90827}"/>
              </a:ext>
            </a:extLst>
          </p:cNvPr>
          <p:cNvSpPr txBox="1"/>
          <p:nvPr/>
        </p:nvSpPr>
        <p:spPr>
          <a:xfrm>
            <a:off x="665575" y="4684975"/>
            <a:ext cx="1920000" cy="43088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Inter" pitchFamily="2" charset="0"/>
                <a:ea typeface="Inter" pitchFamily="2" charset="0"/>
              </a:rPr>
              <a:t>Стопа сразу после операции на сосудах</a:t>
            </a:r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3" y="286383"/>
            <a:ext cx="8016212" cy="74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653" y="364550"/>
            <a:ext cx="772797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/>
            <a:r>
              <a:rPr lang="ru-RU" sz="3200" b="1" dirty="0">
                <a:solidFill>
                  <a:prstClr val="black"/>
                </a:solidFill>
                <a:latin typeface="Montserrat" pitchFamily="2" charset="-52"/>
              </a:rPr>
              <a:t>Синдром диабетической стопы</a:t>
            </a:r>
            <a:endParaRPr lang="ru-RU" sz="3200" dirty="0">
              <a:solidFill>
                <a:prstClr val="black"/>
              </a:solidFill>
              <a:latin typeface="Montserrat" pitchFamily="2" charset="-52"/>
            </a:endParaRPr>
          </a:p>
        </p:txBody>
      </p:sp>
      <p:pic>
        <p:nvPicPr>
          <p:cNvPr id="19" name="Picture 3" descr="H:\Диамед\Шенескин\Novoskin logo-белый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748" y="312573"/>
            <a:ext cx="1631653" cy="68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10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32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D7C46-B796-993F-C33D-9E08A4D2B539}"/>
              </a:ext>
            </a:extLst>
          </p:cNvPr>
          <p:cNvSpPr txBox="1"/>
          <p:nvPr/>
        </p:nvSpPr>
        <p:spPr>
          <a:xfrm>
            <a:off x="527385" y="1083741"/>
            <a:ext cx="8001279" cy="12567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marL="304776" indent="-304776" defTabSz="914332">
              <a:spcAft>
                <a:spcPts val="667"/>
              </a:spcAft>
              <a:buFont typeface="+mj-lt"/>
              <a:buAutoNum type="arabicPeriod"/>
              <a:defRPr/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Пациент 45 лет с термическим ожогом</a:t>
            </a:r>
            <a:r>
              <a:rPr lang="en-US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 III </a:t>
            </a: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степени.</a:t>
            </a:r>
            <a:b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</a:b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Пациенту было показана пересадка кожи от которой он отказался</a:t>
            </a:r>
            <a:endParaRPr lang="en-US" sz="1600" dirty="0">
              <a:solidFill>
                <a:prstClr val="black"/>
              </a:solidFill>
              <a:latin typeface="Inter" pitchFamily="2" charset="0"/>
              <a:ea typeface="Inter" pitchFamily="2" charset="0"/>
            </a:endParaRPr>
          </a:p>
          <a:p>
            <a:pPr marL="304776" indent="-304776" defTabSz="914332">
              <a:spcAft>
                <a:spcPts val="667"/>
              </a:spcAft>
              <a:buFont typeface="+mj-lt"/>
              <a:buAutoNum type="arabicPeriod"/>
              <a:defRPr/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Осуществлено наложение покрытия «</a:t>
            </a:r>
            <a:r>
              <a:rPr lang="en-US" sz="1600" dirty="0" err="1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NovoSkin</a:t>
            </a: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»</a:t>
            </a:r>
          </a:p>
          <a:p>
            <a:pPr marL="304776" indent="-304776" defTabSz="914332">
              <a:spcAft>
                <a:spcPts val="667"/>
              </a:spcAft>
              <a:buFont typeface="+mj-lt"/>
              <a:buAutoNum type="arabicPeriod"/>
              <a:defRPr/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Получено полное заживление без образования рубцовой ткани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24AAB0-5B1E-7874-B8CF-7E9FB9E90827}"/>
              </a:ext>
            </a:extLst>
          </p:cNvPr>
          <p:cNvSpPr txBox="1"/>
          <p:nvPr/>
        </p:nvSpPr>
        <p:spPr>
          <a:xfrm>
            <a:off x="1144767" y="2564905"/>
            <a:ext cx="1590860" cy="3385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Inter" pitchFamily="2" charset="0"/>
                <a:ea typeface="Inter" pitchFamily="2" charset="0"/>
              </a:rPr>
              <a:t>До лечения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0CB937-AB4B-DF52-AC55-08AA312B775C}"/>
              </a:ext>
            </a:extLst>
          </p:cNvPr>
          <p:cNvSpPr txBox="1"/>
          <p:nvPr/>
        </p:nvSpPr>
        <p:spPr>
          <a:xfrm>
            <a:off x="9511490" y="2564905"/>
            <a:ext cx="1960255" cy="3385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Inter" pitchFamily="2" charset="0"/>
                <a:ea typeface="Inter" pitchFamily="2" charset="0"/>
              </a:rPr>
              <a:t>Через 5 месяцев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833C56-7AD3-D157-9410-8BA065DEA5B7}"/>
              </a:ext>
            </a:extLst>
          </p:cNvPr>
          <p:cNvSpPr txBox="1"/>
          <p:nvPr/>
        </p:nvSpPr>
        <p:spPr>
          <a:xfrm>
            <a:off x="6849908" y="2564905"/>
            <a:ext cx="1787581" cy="3385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Inter" pitchFamily="2" charset="0"/>
                <a:ea typeface="Inter" pitchFamily="2" charset="0"/>
              </a:rPr>
              <a:t>Через 1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Inter" pitchFamily="2" charset="0"/>
                <a:ea typeface="Inter" pitchFamily="2" charset="0"/>
              </a:rPr>
              <a:t>,5 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Inter" pitchFamily="2" charset="0"/>
                <a:ea typeface="Inter" pitchFamily="2" charset="0"/>
              </a:rPr>
              <a:t>месяца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21B940-FABE-88DE-0D3A-DB2543EC1E54}"/>
              </a:ext>
            </a:extLst>
          </p:cNvPr>
          <p:cNvSpPr txBox="1"/>
          <p:nvPr/>
        </p:nvSpPr>
        <p:spPr>
          <a:xfrm>
            <a:off x="3715205" y="2564905"/>
            <a:ext cx="1861595" cy="33855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32">
              <a:defRPr/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Inter" pitchFamily="2" charset="0"/>
                <a:ea typeface="Inter" pitchFamily="2" charset="0"/>
              </a:rPr>
              <a:t>При наложении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381" y="362386"/>
            <a:ext cx="8736971" cy="4616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1219110"/>
            <a:r>
              <a:rPr lang="ru-RU" sz="2400" b="1" dirty="0">
                <a:solidFill>
                  <a:prstClr val="black"/>
                </a:solidFill>
                <a:latin typeface="Montserrat" pitchFamily="2" charset="-52"/>
              </a:rPr>
              <a:t>Ожог</a:t>
            </a:r>
            <a:r>
              <a:rPr lang="en-US" sz="2400" b="1" dirty="0">
                <a:solidFill>
                  <a:prstClr val="black"/>
                </a:solidFill>
                <a:latin typeface="Montserrat" pitchFamily="2" charset="-52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Montserrat" pitchFamily="2" charset="-52"/>
              </a:rPr>
              <a:t>голени </a:t>
            </a:r>
            <a:r>
              <a:rPr lang="en-US" sz="2400" b="1" dirty="0">
                <a:solidFill>
                  <a:prstClr val="black"/>
                </a:solidFill>
                <a:latin typeface="Montserrat" pitchFamily="2" charset="-52"/>
              </a:rPr>
              <a:t>III</a:t>
            </a:r>
            <a:r>
              <a:rPr lang="ru-RU" sz="2400" b="1" dirty="0">
                <a:solidFill>
                  <a:prstClr val="black"/>
                </a:solidFill>
                <a:latin typeface="Montserrat" pitchFamily="2" charset="-52"/>
              </a:rPr>
              <a:t> степени</a:t>
            </a:r>
            <a:r>
              <a:rPr lang="en-US" sz="2400" b="1" dirty="0">
                <a:solidFill>
                  <a:prstClr val="black"/>
                </a:solidFill>
                <a:latin typeface="Montserrat" pitchFamily="2" charset="-52"/>
              </a:rPr>
              <a:t> </a:t>
            </a:r>
            <a:endParaRPr lang="ru-RU" sz="24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2" name="Скругленный прямоугольник 1"/>
          <p:cNvSpPr>
            <a:spLocks noChangeAspect="1"/>
          </p:cNvSpPr>
          <p:nvPr/>
        </p:nvSpPr>
        <p:spPr>
          <a:xfrm>
            <a:off x="537541" y="2948950"/>
            <a:ext cx="2454096" cy="3346495"/>
          </a:xfrm>
          <a:prstGeom prst="roundRect">
            <a:avLst>
              <a:gd name="adj" fmla="val 11063"/>
            </a:avLst>
          </a:prstGeom>
          <a:blipFill>
            <a:blip r:embed="rId4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Скругленный прямоугольник 20"/>
          <p:cNvSpPr>
            <a:spLocks noChangeAspect="1"/>
          </p:cNvSpPr>
          <p:nvPr/>
        </p:nvSpPr>
        <p:spPr>
          <a:xfrm>
            <a:off x="3432175" y="2948950"/>
            <a:ext cx="2454096" cy="3346495"/>
          </a:xfrm>
          <a:prstGeom prst="roundRect">
            <a:avLst>
              <a:gd name="adj" fmla="val 11063"/>
            </a:avLst>
          </a:prstGeom>
          <a:blipFill>
            <a:blip r:embed="rId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Скругленный прямоугольник 21"/>
          <p:cNvSpPr>
            <a:spLocks noChangeAspect="1"/>
          </p:cNvSpPr>
          <p:nvPr/>
        </p:nvSpPr>
        <p:spPr>
          <a:xfrm>
            <a:off x="6326808" y="2948950"/>
            <a:ext cx="2454096" cy="3346495"/>
          </a:xfrm>
          <a:prstGeom prst="roundRect">
            <a:avLst>
              <a:gd name="adj" fmla="val 11063"/>
            </a:avLst>
          </a:prstGeom>
          <a:blipFill>
            <a:blip r:embed="rId6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Скругленный прямоугольник 22"/>
          <p:cNvSpPr>
            <a:spLocks noChangeAspect="1"/>
          </p:cNvSpPr>
          <p:nvPr/>
        </p:nvSpPr>
        <p:spPr>
          <a:xfrm>
            <a:off x="9221441" y="2948950"/>
            <a:ext cx="2454096" cy="3346495"/>
          </a:xfrm>
          <a:prstGeom prst="roundRect">
            <a:avLst>
              <a:gd name="adj" fmla="val 11063"/>
            </a:avLst>
          </a:prstGeom>
          <a:blipFill>
            <a:blip r:embed="rId7"/>
            <a:srcRect/>
            <a:stretch>
              <a:fillRect t="-30133" b="-3452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7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6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6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6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32" grpId="0"/>
      <p:bldP spid="39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:\Диамед\Шенескин\Презентация ВЭФ\фото\фоны\Фон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73"/>
            <a:ext cx="7248128" cy="68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27381" y="362386"/>
            <a:ext cx="873697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/>
            <a:r>
              <a:rPr lang="en-US" sz="3200" b="1" dirty="0" err="1">
                <a:solidFill>
                  <a:prstClr val="black"/>
                </a:solidFill>
                <a:latin typeface="Montserrat" pitchFamily="2" charset="-52"/>
              </a:rPr>
              <a:t>Novoskin</a:t>
            </a:r>
            <a:endParaRPr lang="ru-RU" sz="3200" dirty="0">
              <a:solidFill>
                <a:prstClr val="black"/>
              </a:solidFill>
              <a:latin typeface="Montserrat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113" y="996734"/>
            <a:ext cx="6826355" cy="67710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Раневое покрытие на основе коллаген-</a:t>
            </a:r>
            <a:r>
              <a:rPr lang="ru-RU" dirty="0" err="1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ламининовой</a:t>
            </a:r>
            <a:r>
              <a:rPr lang="ru-RU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 матрицы не имеет прямых аналогов в мире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6872" y="1992261"/>
            <a:ext cx="5503389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Ускоряет заживление ран почти в 2 раза по сравнению с продуктами использующимися в РФ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6309" y="2729685"/>
            <a:ext cx="5749104" cy="33855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Заживление ожогов происходит практически без рубцов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1408" y="3426482"/>
            <a:ext cx="5532157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Как временное покрытие наращивает </a:t>
            </a:r>
            <a:r>
              <a:rPr lang="ru-RU" sz="1600" dirty="0" err="1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неодерму</a:t>
            </a: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 (ткани в ране) быстрее западных аналогов на 30% </a:t>
            </a:r>
          </a:p>
        </p:txBody>
      </p:sp>
      <p:sp>
        <p:nvSpPr>
          <p:cNvPr id="7" name="AutoShape 2" descr="https://cdn.prod.website-files.com/6606766c78083565f34e52ce/67a886013302d55d3f851e0f_1-item.avif">
            <a:extLst>
              <a:ext uri="{FF2B5EF4-FFF2-40B4-BE49-F238E27FC236}">
                <a16:creationId xmlns:a16="http://schemas.microsoft.com/office/drawing/2014/main" id="{4DFC6EC6-0A45-442E-AA96-61078704C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7880" y="341522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pPr defTabSz="1219110"/>
            <a:endParaRPr lang="ru-RU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DAEB67-4698-44CA-894B-076065FB30E3}"/>
              </a:ext>
            </a:extLst>
          </p:cNvPr>
          <p:cNvSpPr txBox="1"/>
          <p:nvPr/>
        </p:nvSpPr>
        <p:spPr>
          <a:xfrm>
            <a:off x="8600812" y="1139456"/>
            <a:ext cx="2030933" cy="33855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32">
              <a:defRPr/>
            </a:pP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Коллаген </a:t>
            </a:r>
            <a:r>
              <a:rPr lang="en-US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I </a:t>
            </a:r>
            <a:r>
              <a:rPr lang="ru-RU" sz="1600" dirty="0">
                <a:solidFill>
                  <a:prstClr val="black"/>
                </a:solidFill>
                <a:latin typeface="Inter" pitchFamily="2" charset="0"/>
                <a:ea typeface="Inter" pitchFamily="2" charset="0"/>
              </a:rPr>
              <a:t>типа</a:t>
            </a:r>
          </a:p>
        </p:txBody>
      </p:sp>
      <p:pic>
        <p:nvPicPr>
          <p:cNvPr id="40" name="Picture 2" descr="C:\Users\1\Desktop\photo_2025-05-16_21-17-20.jpg">
            <a:extLst>
              <a:ext uri="{FF2B5EF4-FFF2-40B4-BE49-F238E27FC236}">
                <a16:creationId xmlns:a16="http://schemas.microsoft.com/office/drawing/2014/main" id="{1D91907D-28A6-45DB-BBDA-1F680CF1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37421" y="325739"/>
            <a:ext cx="957715" cy="33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AD56163-1411-4B22-9D3A-371CF206F26D}"/>
              </a:ext>
            </a:extLst>
          </p:cNvPr>
          <p:cNvSpPr/>
          <p:nvPr/>
        </p:nvSpPr>
        <p:spPr>
          <a:xfrm>
            <a:off x="8192735" y="2767065"/>
            <a:ext cx="2847084" cy="33855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32">
              <a:defRPr/>
            </a:pPr>
            <a:r>
              <a:rPr kumimoji="1" lang="ru-RU" altLang="ru-RU" sz="1600" kern="0" dirty="0">
                <a:solidFill>
                  <a:prstClr val="black"/>
                </a:solidFill>
                <a:latin typeface="Inter" pitchFamily="2" charset="0"/>
                <a:ea typeface="Inter" pitchFamily="2" charset="0"/>
                <a:cs typeface="Arial" charset="0"/>
              </a:rPr>
              <a:t>Белок </a:t>
            </a:r>
            <a:r>
              <a:rPr kumimoji="1" lang="ru-RU" altLang="ru-RU" sz="1600" kern="0" dirty="0" err="1">
                <a:solidFill>
                  <a:prstClr val="black"/>
                </a:solidFill>
                <a:latin typeface="Inter" pitchFamily="2" charset="0"/>
                <a:ea typeface="Inter" pitchFamily="2" charset="0"/>
                <a:cs typeface="Arial" charset="0"/>
              </a:rPr>
              <a:t>ламинин</a:t>
            </a:r>
            <a:r>
              <a:rPr kumimoji="1" lang="en-US" altLang="ru-RU" sz="1600" kern="0" dirty="0">
                <a:solidFill>
                  <a:prstClr val="black"/>
                </a:solidFill>
                <a:latin typeface="Inter" pitchFamily="2" charset="0"/>
                <a:ea typeface="Inter" pitchFamily="2" charset="0"/>
                <a:cs typeface="Arial" charset="0"/>
              </a:rPr>
              <a:t> </a:t>
            </a:r>
            <a:endParaRPr lang="ru-RU" sz="1600" kern="0" dirty="0">
              <a:solidFill>
                <a:prstClr val="black"/>
              </a:solidFill>
              <a:latin typeface="Inter" pitchFamily="2" charset="0"/>
              <a:ea typeface="Inter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6" y="1988840"/>
            <a:ext cx="545848" cy="205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93544" y="2021926"/>
            <a:ext cx="415685" cy="42056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sz="2100" b="1" dirty="0">
                <a:solidFill>
                  <a:srgbClr val="8B6BAF"/>
                </a:solidFill>
                <a:latin typeface="Inter" pitchFamily="2" charset="0"/>
                <a:ea typeface="Inter" pitchFamily="2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5676" y="2791946"/>
            <a:ext cx="415685" cy="42056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sz="2100" b="1" dirty="0">
                <a:solidFill>
                  <a:srgbClr val="8B6BAF"/>
                </a:solidFill>
                <a:latin typeface="Inter" pitchFamily="2" charset="0"/>
                <a:ea typeface="Inter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5516" y="3542923"/>
            <a:ext cx="415685" cy="42056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1219110">
              <a:spcAft>
                <a:spcPts val="400"/>
              </a:spcAft>
            </a:pPr>
            <a:r>
              <a:rPr lang="ru-RU" sz="2100" b="1" dirty="0">
                <a:solidFill>
                  <a:srgbClr val="8B6BAF"/>
                </a:solidFill>
                <a:latin typeface="Inter" pitchFamily="2" charset="0"/>
                <a:ea typeface="Inter" pitchFamily="2" charset="0"/>
              </a:rPr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51976" y="3136397"/>
            <a:ext cx="3328600" cy="33286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02" name="Picture 6" descr="H:\Диамед\Шенескин\Презентация ВЭФ\фото\Рисунок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4" b="40640"/>
          <a:stretch/>
        </p:blipFill>
        <p:spPr bwMode="auto">
          <a:xfrm>
            <a:off x="701885" y="4368802"/>
            <a:ext cx="5902115" cy="200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87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7586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3E76E-7688-4F0C-9E7B-8BA0146E7171}"/>
              </a:ext>
            </a:extLst>
          </p:cNvPr>
          <p:cNvSpPr txBox="1"/>
          <p:nvPr/>
        </p:nvSpPr>
        <p:spPr>
          <a:xfrm>
            <a:off x="450572" y="1165751"/>
            <a:ext cx="1148101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1153" y="479231"/>
            <a:ext cx="721364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Мальчик 5 лет</a:t>
            </a:r>
            <a:r>
              <a:rPr lang="de-DE" dirty="0"/>
              <a:t>, </a:t>
            </a:r>
            <a:r>
              <a:rPr lang="ru-RU" dirty="0"/>
              <a:t>термический ожог</a:t>
            </a:r>
            <a:r>
              <a:rPr lang="de-DE" dirty="0"/>
              <a:t> </a:t>
            </a:r>
            <a:r>
              <a:rPr lang="ru-RU" dirty="0"/>
              <a:t>кипятком  45% тела </a:t>
            </a:r>
            <a:r>
              <a:rPr lang="en-US" dirty="0"/>
              <a:t>I-III </a:t>
            </a:r>
            <a:r>
              <a:rPr lang="ru-RU" dirty="0"/>
              <a:t>степеней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45" y="1451645"/>
            <a:ext cx="4533750" cy="43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46" y="1451645"/>
            <a:ext cx="4295913" cy="43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645"/>
            <a:ext cx="3236260" cy="43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002" y="6092249"/>
            <a:ext cx="173893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наложения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3262" y="5826891"/>
            <a:ext cx="402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</a:t>
            </a:r>
            <a:r>
              <a:rPr lang="ru-RU" dirty="0" err="1"/>
              <a:t>аутодермопластики</a:t>
            </a:r>
            <a:r>
              <a:rPr lang="en-US" dirty="0"/>
              <a:t>, </a:t>
            </a:r>
          </a:p>
          <a:p>
            <a:r>
              <a:rPr lang="ru-RU" dirty="0"/>
              <a:t>образование грубой рубцовой ткани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9099" y="6022954"/>
            <a:ext cx="299428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После наложения </a:t>
            </a:r>
            <a:r>
              <a:rPr lang="en-US" dirty="0" err="1"/>
              <a:t>Novoskin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878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5760"/>
            <a:ext cx="12273775" cy="7377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6C06640A-9600-4271-F97F-3DA9973E7729}"/>
              </a:ext>
            </a:extLst>
          </p:cNvPr>
          <p:cNvSpPr/>
          <p:nvPr/>
        </p:nvSpPr>
        <p:spPr>
          <a:xfrm>
            <a:off x="324122" y="499993"/>
            <a:ext cx="4150808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defTabSz="914400"/>
            <a:endParaRPr lang="ru-RU" sz="24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4E589-2B12-B409-F15E-5DD6702FF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" b="93039"/>
          <a:stretch/>
        </p:blipFill>
        <p:spPr>
          <a:xfrm>
            <a:off x="-428754" y="135266"/>
            <a:ext cx="12273775" cy="491670"/>
          </a:xfrm>
          <a:prstGeom prst="rect">
            <a:avLst/>
          </a:prstGeom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0D0BA361-1E93-41A9-97D1-DA05FB2415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18887" y="891579"/>
            <a:ext cx="2513524" cy="64197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3265" y="331013"/>
            <a:ext cx="4067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2800" dirty="0">
                <a:solidFill>
                  <a:prstClr val="black"/>
                </a:solidFill>
              </a:rPr>
              <a:t>Буллезный </a:t>
            </a:r>
            <a:r>
              <a:rPr lang="ru-RU" sz="2800" dirty="0" err="1">
                <a:solidFill>
                  <a:prstClr val="black"/>
                </a:solidFill>
              </a:rPr>
              <a:t>эпидермолиз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65" y="135266"/>
            <a:ext cx="5005137" cy="66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1053" y="178486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ru-RU" sz="2400" dirty="0">
                <a:solidFill>
                  <a:prstClr val="black"/>
                </a:solidFill>
              </a:rPr>
              <a:t>Врожденный буллезный </a:t>
            </a:r>
            <a:r>
              <a:rPr lang="ru-RU" sz="2400" dirty="0" err="1">
                <a:solidFill>
                  <a:prstClr val="black"/>
                </a:solidFill>
              </a:rPr>
              <a:t>эпидермолиз</a:t>
            </a:r>
            <a:r>
              <a:rPr lang="ru-RU" sz="2400" dirty="0">
                <a:solidFill>
                  <a:prstClr val="black"/>
                </a:solidFill>
              </a:rPr>
              <a:t> – </a:t>
            </a:r>
            <a:r>
              <a:rPr lang="ru-RU" sz="2400" dirty="0" err="1">
                <a:solidFill>
                  <a:prstClr val="black"/>
                </a:solidFill>
              </a:rPr>
              <a:t>фенотипически</a:t>
            </a:r>
            <a:r>
              <a:rPr lang="ru-RU" sz="2400" dirty="0">
                <a:solidFill>
                  <a:prstClr val="black"/>
                </a:solidFill>
              </a:rPr>
              <a:t> и генетически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гетерогенная группа </a:t>
            </a:r>
            <a:r>
              <a:rPr lang="ru-RU" sz="2400" dirty="0" err="1">
                <a:solidFill>
                  <a:prstClr val="black"/>
                </a:solidFill>
              </a:rPr>
              <a:t>генодерматозов</a:t>
            </a:r>
            <a:r>
              <a:rPr lang="ru-RU" sz="2400" dirty="0">
                <a:solidFill>
                  <a:prstClr val="black"/>
                </a:solidFill>
              </a:rPr>
              <a:t>, основным клиническим проявлением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которых являются пузыри, возникающие после незначительного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механического воздействия на коже и слизистых оболочках вследствие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генетически обусловленных дефектов структурных белков кожи,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обеспечивающих </a:t>
            </a:r>
            <a:r>
              <a:rPr lang="ru-RU" sz="2400" dirty="0" err="1">
                <a:solidFill>
                  <a:prstClr val="black"/>
                </a:solidFill>
              </a:rPr>
              <a:t>интраэпидермальные</a:t>
            </a:r>
            <a:r>
              <a:rPr lang="ru-RU" sz="2400" dirty="0">
                <a:solidFill>
                  <a:prstClr val="black"/>
                </a:solidFill>
              </a:rPr>
              <a:t> или </a:t>
            </a:r>
            <a:r>
              <a:rPr lang="ru-RU" sz="2400" dirty="0" err="1">
                <a:solidFill>
                  <a:prstClr val="black"/>
                </a:solidFill>
              </a:rPr>
              <a:t>дермоэпидермальные</a:t>
            </a:r>
            <a:r>
              <a:rPr lang="ru-RU" sz="2400" dirty="0">
                <a:solidFill>
                  <a:prstClr val="black"/>
                </a:solidFill>
              </a:rPr>
              <a:t> связи.</a:t>
            </a:r>
          </a:p>
        </p:txBody>
      </p:sp>
    </p:spTree>
    <p:extLst>
      <p:ext uri="{BB962C8B-B14F-4D97-AF65-F5344CB8AC3E}">
        <p14:creationId xmlns:p14="http://schemas.microsoft.com/office/powerpoint/2010/main" val="18803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4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FCA76-4754-4F90-B948-E9B31F8C5418}"/>
              </a:ext>
            </a:extLst>
          </p:cNvPr>
          <p:cNvSpPr/>
          <p:nvPr/>
        </p:nvSpPr>
        <p:spPr>
          <a:xfrm>
            <a:off x="1331651" y="523783"/>
            <a:ext cx="10457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8DE87-A7C8-49CA-9F44-33451A56633A}"/>
              </a:ext>
            </a:extLst>
          </p:cNvPr>
          <p:cNvSpPr txBox="1"/>
          <p:nvPr/>
        </p:nvSpPr>
        <p:spPr>
          <a:xfrm>
            <a:off x="402453" y="323328"/>
            <a:ext cx="11761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800" dirty="0">
                <a:solidFill>
                  <a:prstClr val="black"/>
                </a:solidFill>
              </a:rPr>
              <a:t>Клинический случай: Матвей 3 года с диагнозом буллезный </a:t>
            </a:r>
            <a:r>
              <a:rPr lang="ru-RU" sz="1800" dirty="0" err="1">
                <a:solidFill>
                  <a:prstClr val="black"/>
                </a:solidFill>
              </a:rPr>
              <a:t>эпидермолиз</a:t>
            </a:r>
            <a:r>
              <a:rPr lang="ru-RU" sz="1800" dirty="0">
                <a:solidFill>
                  <a:prstClr val="black"/>
                </a:solidFill>
              </a:rPr>
              <a:t>, дистрофическая форма, рецессивный тип.</a:t>
            </a:r>
          </a:p>
          <a:p>
            <a:pPr defTabSz="914400"/>
            <a:r>
              <a:rPr lang="ru-RU" sz="1800" dirty="0">
                <a:solidFill>
                  <a:prstClr val="black"/>
                </a:solidFill>
              </a:rPr>
              <a:t>                                </a:t>
            </a:r>
          </a:p>
          <a:p>
            <a:pPr defTabSz="914400"/>
            <a:r>
              <a:rPr lang="ru-RU" sz="18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AAD3F0-871C-4DCF-983E-82C2BD42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40" y="794566"/>
            <a:ext cx="2765411" cy="2609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DE5355-9587-4276-B156-85833D9FA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504" y="784993"/>
            <a:ext cx="2690344" cy="26092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276197-A4FF-4B09-9DF8-AB788FA28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727" y="794566"/>
            <a:ext cx="2751775" cy="2609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5CD223-57C2-4D90-B683-D0308A03A7F2}"/>
              </a:ext>
            </a:extLst>
          </p:cNvPr>
          <p:cNvSpPr txBox="1"/>
          <p:nvPr/>
        </p:nvSpPr>
        <p:spPr>
          <a:xfrm>
            <a:off x="1382261" y="3461069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600" dirty="0">
                <a:solidFill>
                  <a:prstClr val="black"/>
                </a:solidFill>
              </a:rPr>
              <a:t>Рана ладони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42525-EFDF-4B68-AEA3-3A81E533BFB7}"/>
              </a:ext>
            </a:extLst>
          </p:cNvPr>
          <p:cNvSpPr txBox="1"/>
          <p:nvPr/>
        </p:nvSpPr>
        <p:spPr>
          <a:xfrm>
            <a:off x="4039046" y="3516156"/>
            <a:ext cx="2076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600" dirty="0">
                <a:solidFill>
                  <a:prstClr val="black"/>
                </a:solidFill>
              </a:rPr>
              <a:t>Наложение </a:t>
            </a:r>
            <a:r>
              <a:rPr lang="en-US" sz="1600" dirty="0" err="1">
                <a:solidFill>
                  <a:prstClr val="black"/>
                </a:solidFill>
              </a:rPr>
              <a:t>Novoskin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14A82-F305-4EA5-8C6E-EC63CB80413E}"/>
              </a:ext>
            </a:extLst>
          </p:cNvPr>
          <p:cNvSpPr txBox="1"/>
          <p:nvPr/>
        </p:nvSpPr>
        <p:spPr>
          <a:xfrm>
            <a:off x="7577862" y="3453077"/>
            <a:ext cx="801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600" dirty="0">
                <a:solidFill>
                  <a:prstClr val="black"/>
                </a:solidFill>
              </a:rPr>
              <a:t>3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день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CB633-9D12-4AF6-A206-A48744CD9693}"/>
              </a:ext>
            </a:extLst>
          </p:cNvPr>
          <p:cNvSpPr txBox="1"/>
          <p:nvPr/>
        </p:nvSpPr>
        <p:spPr>
          <a:xfrm>
            <a:off x="10458310" y="3453077"/>
            <a:ext cx="801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600" dirty="0">
                <a:solidFill>
                  <a:prstClr val="black"/>
                </a:solidFill>
              </a:rPr>
              <a:t>7 день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39DAA8-FCBC-4F32-BDA1-0C251F53D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1224" y="794566"/>
            <a:ext cx="2455674" cy="26092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C417AF9-418A-4F7B-AD5D-22393B02F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70" y="3960645"/>
            <a:ext cx="2765411" cy="25930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18A3EE-5105-4615-AB02-449A73695E7E}"/>
              </a:ext>
            </a:extLst>
          </p:cNvPr>
          <p:cNvSpPr txBox="1"/>
          <p:nvPr/>
        </p:nvSpPr>
        <p:spPr>
          <a:xfrm>
            <a:off x="1148715" y="6553685"/>
            <a:ext cx="164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800" dirty="0">
                <a:solidFill>
                  <a:prstClr val="black"/>
                </a:solidFill>
              </a:rPr>
              <a:t>Рана на бедре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CE3C9C-3A5C-42BF-A63D-4112DE5A9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663" y="3976576"/>
            <a:ext cx="2765411" cy="25580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7873A8-A76D-41A2-A777-F63D54D1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811" y="6553684"/>
            <a:ext cx="2109399" cy="4328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DC115F-3F27-474B-AE0F-EA96D9964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6149" y="3947311"/>
            <a:ext cx="2765411" cy="26143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9888129-B3C4-47F8-8B36-A42E5E45D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6338" y="6547384"/>
            <a:ext cx="859611" cy="4328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F3084F-C2D2-4380-AB19-8971A9C9AC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1635" y="3932225"/>
            <a:ext cx="2751614" cy="26294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0655F3-1411-4D54-B129-5504BA67293D}"/>
              </a:ext>
            </a:extLst>
          </p:cNvPr>
          <p:cNvSpPr txBox="1"/>
          <p:nvPr/>
        </p:nvSpPr>
        <p:spPr>
          <a:xfrm>
            <a:off x="10642534" y="6594534"/>
            <a:ext cx="801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600" dirty="0">
                <a:solidFill>
                  <a:prstClr val="black"/>
                </a:solidFill>
              </a:rPr>
              <a:t>6 день </a:t>
            </a:r>
          </a:p>
        </p:txBody>
      </p:sp>
    </p:spTree>
    <p:extLst>
      <p:ext uri="{BB962C8B-B14F-4D97-AF65-F5344CB8AC3E}">
        <p14:creationId xmlns:p14="http://schemas.microsoft.com/office/powerpoint/2010/main" val="1129131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13" y="-64008"/>
            <a:ext cx="12371436" cy="6950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6C06640A-9600-4271-F97F-3DA9973E7729}"/>
              </a:ext>
            </a:extLst>
          </p:cNvPr>
          <p:cNvSpPr/>
          <p:nvPr/>
        </p:nvSpPr>
        <p:spPr>
          <a:xfrm>
            <a:off x="324123" y="499993"/>
            <a:ext cx="4150808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4D5659"/>
                </a:solidFill>
                <a:latin typeface="Tilda Sans Bold" panose="020B0502020204020303" pitchFamily="34" charset="0"/>
              </a:rPr>
              <a:t>Контакты</a:t>
            </a:r>
            <a:endParaRPr lang="ru-RU" sz="24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pic>
        <p:nvPicPr>
          <p:cNvPr id="5" name="object 9">
            <a:extLst>
              <a:ext uri="{FF2B5EF4-FFF2-40B4-BE49-F238E27FC236}">
                <a16:creationId xmlns:a16="http://schemas.microsoft.com/office/drawing/2014/main" id="{0D0BA361-1E93-41A9-97D1-DA05FB2415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18886" y="891580"/>
            <a:ext cx="1327035" cy="63965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51969C-1F79-020F-668E-6D2BBB880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830" y="1474720"/>
            <a:ext cx="504073" cy="504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D7745C-4A74-D0E4-EAF3-984521064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7173" y="2168816"/>
            <a:ext cx="571379" cy="5377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E392DB-B038-B2CE-31B9-EF2907D58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6089" y="2923997"/>
            <a:ext cx="571379" cy="5713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F38505-7F54-52EE-78DB-E80E8AB71D63}"/>
              </a:ext>
            </a:extLst>
          </p:cNvPr>
          <p:cNvSpPr txBox="1"/>
          <p:nvPr/>
        </p:nvSpPr>
        <p:spPr>
          <a:xfrm>
            <a:off x="982407" y="1530284"/>
            <a:ext cx="6946543" cy="846382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4D5659"/>
                </a:solidFill>
                <a:latin typeface="Tilda Sans" panose="020B0502020204020303" pitchFamily="34" charset="0"/>
              </a:rPr>
              <a:t>+7 983 4</a:t>
            </a:r>
            <a:r>
              <a:rPr lang="ru-RU" dirty="0">
                <a:solidFill>
                  <a:srgbClr val="4D5659"/>
                </a:solidFill>
                <a:latin typeface="Tilda Sans" panose="020B0502020204020303" pitchFamily="34" charset="0"/>
              </a:rPr>
              <a:t>57 42 24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rgbClr val="4D5659"/>
                </a:solidFill>
                <a:latin typeface="Tilda Sans" panose="020B0502020204020303" pitchFamily="34" charset="0"/>
              </a:rPr>
              <a:t>+7 983 455 21 41</a:t>
            </a:r>
            <a:endParaRPr lang="en-US" dirty="0">
              <a:solidFill>
                <a:srgbClr val="4D5659"/>
              </a:solidFill>
              <a:latin typeface="Tilda Sans" panose="020B0502020204020303" pitchFamily="34" charset="0"/>
            </a:endParaRPr>
          </a:p>
          <a:p>
            <a:pPr>
              <a:spcBef>
                <a:spcPts val="600"/>
              </a:spcBef>
            </a:pPr>
            <a:endParaRPr lang="ru-RU" sz="1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A09A2-813E-9E10-0394-826F1BFE6273}"/>
              </a:ext>
            </a:extLst>
          </p:cNvPr>
          <p:cNvSpPr txBox="1"/>
          <p:nvPr/>
        </p:nvSpPr>
        <p:spPr>
          <a:xfrm>
            <a:off x="1001661" y="3129930"/>
            <a:ext cx="6946543" cy="48560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>
                <a:solidFill>
                  <a:srgbClr val="4D5659"/>
                </a:solidFill>
                <a:latin typeface="Tilda Sans" panose="020B0502020204020303" pitchFamily="34" charset="0"/>
              </a:rPr>
              <a:t>novoskin.net</a:t>
            </a:r>
            <a:endParaRPr lang="en-US" dirty="0">
              <a:solidFill>
                <a:srgbClr val="4D5659"/>
              </a:solidFill>
              <a:latin typeface="Tilda Sans" panose="020B0502020204020303" pitchFamily="34" charset="0"/>
            </a:endParaRPr>
          </a:p>
          <a:p>
            <a:pPr>
              <a:spcBef>
                <a:spcPts val="600"/>
              </a:spcBef>
            </a:pPr>
            <a:endParaRPr lang="ru-RU" sz="1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E7562C-9DA6-0ED3-2DA8-828F2E6D30FD}"/>
              </a:ext>
            </a:extLst>
          </p:cNvPr>
          <p:cNvSpPr txBox="1"/>
          <p:nvPr/>
        </p:nvSpPr>
        <p:spPr>
          <a:xfrm>
            <a:off x="1001661" y="2395954"/>
            <a:ext cx="6946543" cy="48560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4D5659"/>
                </a:solidFill>
                <a:latin typeface="Tilda Sans" panose="020B0502020204020303" pitchFamily="34" charset="0"/>
              </a:rPr>
              <a:t>sheneskinpro@gmail.com</a:t>
            </a:r>
          </a:p>
          <a:p>
            <a:pPr>
              <a:spcBef>
                <a:spcPts val="600"/>
              </a:spcBef>
            </a:pPr>
            <a:endParaRPr lang="ru-RU" sz="1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8B654D-827C-94DE-B2B1-2354E6FB34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013" y="3960399"/>
            <a:ext cx="2890076" cy="2890076"/>
          </a:xfrm>
          <a:prstGeom prst="rect">
            <a:avLst/>
          </a:prstGeom>
        </p:spPr>
      </p:pic>
      <p:sp>
        <p:nvSpPr>
          <p:cNvPr id="30" name="CustomShape 1">
            <a:extLst>
              <a:ext uri="{FF2B5EF4-FFF2-40B4-BE49-F238E27FC236}">
                <a16:creationId xmlns:a16="http://schemas.microsoft.com/office/drawing/2014/main" id="{414BCF04-AFE8-6DB8-25FA-FC2E9EBEE2EC}"/>
              </a:ext>
            </a:extLst>
          </p:cNvPr>
          <p:cNvSpPr/>
          <p:nvPr/>
        </p:nvSpPr>
        <p:spPr>
          <a:xfrm>
            <a:off x="5728457" y="3742393"/>
            <a:ext cx="5704823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17AC4"/>
                </a:solidFill>
                <a:latin typeface="Tilda Sans" panose="020B0502020204020303" pitchFamily="34" charset="0"/>
              </a:rPr>
              <a:t>«Клеточные технологии для каждого»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3A1EE30-5272-9F28-A1BC-E6F5C9BF6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8457" y="1458963"/>
            <a:ext cx="4709363" cy="19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1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69" y="0"/>
            <a:ext cx="12273775" cy="6895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6C06640A-9600-4271-F97F-3DA9973E7729}"/>
              </a:ext>
            </a:extLst>
          </p:cNvPr>
          <p:cNvSpPr/>
          <p:nvPr/>
        </p:nvSpPr>
        <p:spPr>
          <a:xfrm>
            <a:off x="324122" y="499993"/>
            <a:ext cx="4150808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defTabSz="914400"/>
            <a:endParaRPr lang="ru-RU" sz="24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4E589-2B12-B409-F15E-5DD6702FF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" b="93039"/>
          <a:stretch/>
        </p:blipFill>
        <p:spPr>
          <a:xfrm>
            <a:off x="-14868" y="513"/>
            <a:ext cx="12273775" cy="491670"/>
          </a:xfrm>
          <a:prstGeom prst="rect">
            <a:avLst/>
          </a:prstGeom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0D0BA361-1E93-41A9-97D1-DA05FB2415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18887" y="891579"/>
            <a:ext cx="2513524" cy="64197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35281" y="462012"/>
            <a:ext cx="164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2400" dirty="0">
                <a:solidFill>
                  <a:prstClr val="black"/>
                </a:solidFill>
              </a:rPr>
              <a:t>Показания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3512" y="1600200"/>
            <a:ext cx="6737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400" dirty="0">
                <a:solidFill>
                  <a:prstClr val="black"/>
                </a:solidFill>
              </a:rPr>
              <a:t>1. Ожоги I-III степени </a:t>
            </a:r>
          </a:p>
          <a:p>
            <a:pPr marL="457200" indent="-457200" defTabSz="914400">
              <a:buFontTx/>
              <a:buAutoNum type="arabicPeriod"/>
            </a:pPr>
            <a:endParaRPr lang="ru-RU" sz="2400" dirty="0">
              <a:solidFill>
                <a:prstClr val="black"/>
              </a:solidFill>
            </a:endParaRP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2. Хронические вялотекущие неинфицированные  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    раны в стадии регенерации </a:t>
            </a:r>
          </a:p>
          <a:p>
            <a:pPr defTabSz="914400"/>
            <a:endParaRPr lang="ru-RU" sz="2400" dirty="0">
              <a:solidFill>
                <a:prstClr val="black"/>
              </a:solidFill>
            </a:endParaRP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3. Трофические язвы любой этиологии и </a:t>
            </a: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     локализации </a:t>
            </a:r>
          </a:p>
          <a:p>
            <a:pPr defTabSz="914400"/>
            <a:endParaRPr lang="ru-RU" sz="2400" dirty="0">
              <a:solidFill>
                <a:prstClr val="black"/>
              </a:solidFill>
            </a:endParaRP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4. Пролежни </a:t>
            </a:r>
          </a:p>
          <a:p>
            <a:pPr defTabSz="914400"/>
            <a:endParaRPr lang="ru-RU" sz="2400" dirty="0">
              <a:solidFill>
                <a:prstClr val="black"/>
              </a:solidFill>
            </a:endParaRPr>
          </a:p>
          <a:p>
            <a:pPr defTabSz="914400"/>
            <a:r>
              <a:rPr lang="ru-RU" sz="2400" dirty="0">
                <a:solidFill>
                  <a:prstClr val="black"/>
                </a:solidFill>
              </a:rPr>
              <a:t>5. Раны донорского поля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56" y="2883669"/>
            <a:ext cx="48958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1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268DC6-7A4B-4321-B58C-F3852E9F5768}"/>
              </a:ext>
            </a:extLst>
          </p:cNvPr>
          <p:cNvSpPr/>
          <p:nvPr/>
        </p:nvSpPr>
        <p:spPr>
          <a:xfrm>
            <a:off x="213066" y="255830"/>
            <a:ext cx="12307556" cy="657102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Ламинин</a:t>
            </a:r>
            <a:r>
              <a:rPr lang="ru-RU" dirty="0"/>
              <a:t> — это ключевой гликопротеин внеклеточного матрикса, в первую очередь базальной мембраны, и он играет фундаментальную роль в регуляции клеточного поведения. Он естественным образом находится в коже, мышцах, нервах и базальной мембране сосудов. </a:t>
            </a:r>
            <a:r>
              <a:rPr lang="en-US" sz="1100" dirty="0"/>
              <a:t>https://pmc.ncbi.nlm.nih.gov/articles/PMC4397997/?utm</a:t>
            </a:r>
            <a:endParaRPr lang="ru-RU" dirty="0"/>
          </a:p>
          <a:p>
            <a:pPr algn="ctr"/>
            <a:r>
              <a:rPr lang="ru-RU" b="1" dirty="0"/>
              <a:t>Ценность </a:t>
            </a:r>
            <a:r>
              <a:rPr lang="ru-RU" b="1" dirty="0" err="1"/>
              <a:t>ламинина</a:t>
            </a:r>
            <a:r>
              <a:rPr lang="ru-RU" b="1" dirty="0"/>
              <a:t> для регенерации</a:t>
            </a:r>
          </a:p>
          <a:p>
            <a:endParaRPr lang="ru-RU" b="1" dirty="0"/>
          </a:p>
          <a:p>
            <a:r>
              <a:rPr lang="ru-RU" dirty="0"/>
              <a:t>1. Стимулирует адгезию клеток</a:t>
            </a:r>
          </a:p>
          <a:p>
            <a:r>
              <a:rPr lang="ru-RU" dirty="0"/>
              <a:t>Ламинин взаимодействует с </a:t>
            </a:r>
            <a:r>
              <a:rPr lang="ru-RU" dirty="0" err="1"/>
              <a:t>интегринами</a:t>
            </a:r>
            <a:r>
              <a:rPr lang="ru-RU" dirty="0"/>
              <a:t> на поверхности клеток (например, α6β1, α3β1). Обеспечивает прочно прикрепление клеток к внеклеточному матриксу — критично для регенерации эпителия и сосудов.</a:t>
            </a:r>
          </a:p>
          <a:p>
            <a:pPr algn="ctr"/>
            <a:r>
              <a:rPr lang="en-US" sz="1100" dirty="0"/>
              <a:t>https://pubmed.ncbi.nlm.nih.gov/18603014/?utm_source=chatgpt.com</a:t>
            </a:r>
            <a:endParaRPr lang="ru-RU" sz="1100" dirty="0"/>
          </a:p>
          <a:p>
            <a:r>
              <a:rPr lang="ru-RU" dirty="0"/>
              <a:t>2. Активирует миграцию клеток</a:t>
            </a:r>
          </a:p>
          <a:p>
            <a:r>
              <a:rPr lang="ru-RU" dirty="0" err="1"/>
              <a:t>Кератиноциты</a:t>
            </a:r>
            <a:r>
              <a:rPr lang="ru-RU" dirty="0"/>
              <a:t>, фибробласты, эндотелиальные и стволовые клетки быстрее мигрируют по </a:t>
            </a:r>
            <a:r>
              <a:rPr lang="ru-RU" dirty="0" err="1"/>
              <a:t>ламинин</a:t>
            </a:r>
            <a:r>
              <a:rPr lang="ru-RU" dirty="0"/>
              <a:t>-содержащей поверхности.</a:t>
            </a:r>
          </a:p>
          <a:p>
            <a:endParaRPr lang="ru-RU" dirty="0"/>
          </a:p>
          <a:p>
            <a:r>
              <a:rPr lang="ru-RU" dirty="0"/>
              <a:t>3. Стимулирует пролиферацию</a:t>
            </a:r>
            <a:r>
              <a:rPr lang="en-US" dirty="0"/>
              <a:t> </a:t>
            </a:r>
            <a:r>
              <a:rPr lang="ru-RU" dirty="0"/>
              <a:t>увеличивая скорость деления кератиноцитов и фибробластов.</a:t>
            </a:r>
          </a:p>
          <a:p>
            <a:endParaRPr lang="ru-RU" dirty="0"/>
          </a:p>
          <a:p>
            <a:r>
              <a:rPr lang="ru-RU" dirty="0"/>
              <a:t>4. Участвует в ангиогенезе через взаимодействие с эндотелиальными клетками улучшает формирование новых капилляров.   </a:t>
            </a:r>
            <a:r>
              <a:rPr lang="en-US" dirty="0"/>
              <a:t> </a:t>
            </a:r>
            <a:r>
              <a:rPr lang="en-US" sz="1100" dirty="0"/>
              <a:t>pubmed.ncbi.nlm.nih.gov (https://pubmed.ncbi.nlm.nih.gov/38281321/?utm_source=chatgpt.com). (https://pubmed.ncbi.nlm.nih.gov/38281321/?utm_source=chatgpt.com)</a:t>
            </a:r>
            <a:endParaRPr lang="ru-RU" sz="1100" dirty="0"/>
          </a:p>
          <a:p>
            <a:endParaRPr lang="ru-RU" sz="1100" dirty="0"/>
          </a:p>
          <a:p>
            <a:r>
              <a:rPr lang="ru-RU" dirty="0"/>
              <a:t>5. Модулирует дифференцировку клеток. Ламинин может "инструктировать" стволовые клетки становиться </a:t>
            </a:r>
            <a:r>
              <a:rPr lang="ru-RU" dirty="0" err="1"/>
              <a:t>кератиноцитами</a:t>
            </a:r>
            <a:r>
              <a:rPr lang="ru-RU" dirty="0"/>
              <a:t>, миоцитами, нейронами и др.</a:t>
            </a:r>
          </a:p>
          <a:p>
            <a:endParaRPr lang="ru-RU" dirty="0"/>
          </a:p>
          <a:p>
            <a:r>
              <a:rPr lang="ru-RU" dirty="0"/>
              <a:t>7. </a:t>
            </a:r>
            <a:r>
              <a:rPr lang="ru-RU" dirty="0" err="1"/>
              <a:t>Иммуно</a:t>
            </a:r>
            <a:r>
              <a:rPr lang="ru-RU" dirty="0"/>
              <a:t>-регуляторная функция. Может снижать воспаление в ране, стабилизируя клеточные взаимодействия и снижая экспрессию </a:t>
            </a:r>
            <a:r>
              <a:rPr lang="ru-RU" dirty="0" err="1"/>
              <a:t>провоспалительных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60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17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F7D020-9A67-7DDB-67F2-96524AF6D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76" y="5073183"/>
            <a:ext cx="1473200" cy="990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F3971B-9856-AE94-619C-9807E8060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124" y="3152074"/>
            <a:ext cx="2247093" cy="28913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5A9300-7C5A-E39D-98DB-FB6EDAA42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990" y="3074061"/>
            <a:ext cx="2477025" cy="3047393"/>
          </a:xfrm>
          <a:prstGeom prst="rect">
            <a:avLst/>
          </a:prstGeom>
        </p:spPr>
      </p:pic>
      <p:sp>
        <p:nvSpPr>
          <p:cNvPr id="22" name="CustomShape 16">
            <a:extLst>
              <a:ext uri="{FF2B5EF4-FFF2-40B4-BE49-F238E27FC236}">
                <a16:creationId xmlns:a16="http://schemas.microsoft.com/office/drawing/2014/main" id="{7BC0F32D-563E-F5F0-9A96-C0C42AD39F8F}"/>
              </a:ext>
            </a:extLst>
          </p:cNvPr>
          <p:cNvSpPr/>
          <p:nvPr/>
        </p:nvSpPr>
        <p:spPr>
          <a:xfrm>
            <a:off x="2397016" y="5092754"/>
            <a:ext cx="2387039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  <a:ea typeface="DejaVu Sans"/>
              </a:rPr>
              <a:t>бинты</a:t>
            </a:r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  <a:ea typeface="DejaVu Sans"/>
              </a:rPr>
              <a:t>повязки</a:t>
            </a:r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  <a:ea typeface="DejaVu Sans"/>
              </a:rPr>
              <a:t>мази</a:t>
            </a:r>
            <a:endParaRPr lang="ru-RU" sz="1600" spc="-1" dirty="0">
              <a:solidFill>
                <a:schemeClr val="tx1">
                  <a:lumMod val="75000"/>
                  <a:lumOff val="25000"/>
                </a:schemeClr>
              </a:solidFill>
              <a:latin typeface="Tilda Sans" panose="020B0502020204020303" pitchFamily="34" charset="0"/>
            </a:endParaRP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56A8395D-51E0-4B62-3E80-C364790E43FD}"/>
              </a:ext>
            </a:extLst>
          </p:cNvPr>
          <p:cNvSpPr/>
          <p:nvPr/>
        </p:nvSpPr>
        <p:spPr>
          <a:xfrm>
            <a:off x="2099295" y="5083295"/>
            <a:ext cx="297720" cy="859320"/>
          </a:xfrm>
          <a:custGeom>
            <a:avLst/>
            <a:gdLst/>
            <a:ahLst/>
            <a:cxnLst/>
            <a:rect l="l" t="t" r="r" b="b"/>
            <a:pathLst>
              <a:path w="299084" h="1189354">
                <a:moveTo>
                  <a:pt x="70243" y="595731"/>
                </a:moveTo>
                <a:lnTo>
                  <a:pt x="298843" y="595731"/>
                </a:lnTo>
                <a:moveTo>
                  <a:pt x="70243" y="1189227"/>
                </a:moveTo>
                <a:lnTo>
                  <a:pt x="70243" y="2235"/>
                </a:lnTo>
                <a:moveTo>
                  <a:pt x="0" y="0"/>
                </a:moveTo>
                <a:lnTo>
                  <a:pt x="70243" y="0"/>
                </a:lnTo>
                <a:moveTo>
                  <a:pt x="0" y="1189227"/>
                </a:moveTo>
                <a:lnTo>
                  <a:pt x="70243" y="1189227"/>
                </a:lnTo>
              </a:path>
            </a:pathLst>
          </a:custGeom>
          <a:noFill/>
          <a:ln w="1260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6" tIns="45718" rIns="91436" bIns="45718"/>
          <a:lstStyle/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E5F32-7711-9C28-8957-BA2B05CDD2E7}"/>
              </a:ext>
            </a:extLst>
          </p:cNvPr>
          <p:cNvSpPr txBox="1"/>
          <p:nvPr/>
        </p:nvSpPr>
        <p:spPr>
          <a:xfrm>
            <a:off x="344837" y="3861936"/>
            <a:ext cx="2718983" cy="67710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 Bold" panose="020B0502020204020303" pitchFamily="34" charset="0"/>
                <a:ea typeface="DejaVu Sans"/>
              </a:rPr>
              <a:t>Дешево и малоэффективно</a:t>
            </a:r>
          </a:p>
        </p:txBody>
      </p:sp>
      <p:sp>
        <p:nvSpPr>
          <p:cNvPr id="27" name="CustomShape 19">
            <a:extLst>
              <a:ext uri="{FF2B5EF4-FFF2-40B4-BE49-F238E27FC236}">
                <a16:creationId xmlns:a16="http://schemas.microsoft.com/office/drawing/2014/main" id="{4C4858FF-099D-9A63-B87D-1595D616F72F}"/>
              </a:ext>
            </a:extLst>
          </p:cNvPr>
          <p:cNvSpPr/>
          <p:nvPr/>
        </p:nvSpPr>
        <p:spPr>
          <a:xfrm>
            <a:off x="3430325" y="2048935"/>
            <a:ext cx="3001091" cy="67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 Bold" panose="020B0502020204020303" pitchFamily="34" charset="0"/>
                <a:ea typeface="DejaVu Sans"/>
              </a:rPr>
              <a:t>Дорого и недоступно </a:t>
            </a: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 Bold" panose="020B0502020204020303" pitchFamily="34" charset="0"/>
                <a:ea typeface="DejaVu Sans"/>
              </a:rPr>
              <a:t>(аналог в США)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ilda Sans Bold" panose="020B0502020204020303" pitchFamily="34" charset="0"/>
            </a:endParaRPr>
          </a:p>
        </p:txBody>
      </p:sp>
      <p:sp>
        <p:nvSpPr>
          <p:cNvPr id="28" name="CustomShape 4">
            <a:extLst>
              <a:ext uri="{FF2B5EF4-FFF2-40B4-BE49-F238E27FC236}">
                <a16:creationId xmlns:a16="http://schemas.microsoft.com/office/drawing/2014/main" id="{A8EAA3A6-8F6F-00A9-528C-04430BEED1DF}"/>
              </a:ext>
            </a:extLst>
          </p:cNvPr>
          <p:cNvSpPr/>
          <p:nvPr/>
        </p:nvSpPr>
        <p:spPr>
          <a:xfrm>
            <a:off x="5941971" y="3183075"/>
            <a:ext cx="270655" cy="748847"/>
          </a:xfrm>
          <a:custGeom>
            <a:avLst/>
            <a:gdLst/>
            <a:ahLst/>
            <a:cxnLst/>
            <a:rect l="l" t="t" r="r" b="b"/>
            <a:pathLst>
              <a:path w="299084" h="334010">
                <a:moveTo>
                  <a:pt x="70243" y="167068"/>
                </a:moveTo>
                <a:lnTo>
                  <a:pt x="298843" y="167068"/>
                </a:lnTo>
                <a:moveTo>
                  <a:pt x="70243" y="333514"/>
                </a:moveTo>
                <a:lnTo>
                  <a:pt x="70243" y="634"/>
                </a:lnTo>
                <a:moveTo>
                  <a:pt x="0" y="0"/>
                </a:moveTo>
                <a:lnTo>
                  <a:pt x="70243" y="0"/>
                </a:lnTo>
                <a:moveTo>
                  <a:pt x="0" y="333514"/>
                </a:moveTo>
                <a:lnTo>
                  <a:pt x="70243" y="333514"/>
                </a:lnTo>
              </a:path>
            </a:pathLst>
          </a:custGeom>
          <a:noFill/>
          <a:ln w="1260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6" tIns="45718" rIns="91436" bIns="45718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79310860-EBFE-B996-12A1-A084A9BFF6D3}"/>
              </a:ext>
            </a:extLst>
          </p:cNvPr>
          <p:cNvSpPr/>
          <p:nvPr/>
        </p:nvSpPr>
        <p:spPr>
          <a:xfrm>
            <a:off x="5941971" y="4065203"/>
            <a:ext cx="270655" cy="748847"/>
          </a:xfrm>
          <a:custGeom>
            <a:avLst/>
            <a:gdLst/>
            <a:ahLst/>
            <a:cxnLst/>
            <a:rect l="l" t="t" r="r" b="b"/>
            <a:pathLst>
              <a:path w="299084" h="334010">
                <a:moveTo>
                  <a:pt x="70243" y="167068"/>
                </a:moveTo>
                <a:lnTo>
                  <a:pt x="298843" y="167068"/>
                </a:lnTo>
                <a:moveTo>
                  <a:pt x="70243" y="333514"/>
                </a:moveTo>
                <a:lnTo>
                  <a:pt x="70243" y="634"/>
                </a:lnTo>
                <a:moveTo>
                  <a:pt x="0" y="0"/>
                </a:moveTo>
                <a:lnTo>
                  <a:pt x="70243" y="0"/>
                </a:lnTo>
                <a:moveTo>
                  <a:pt x="0" y="333514"/>
                </a:moveTo>
                <a:lnTo>
                  <a:pt x="70243" y="333514"/>
                </a:lnTo>
              </a:path>
            </a:pathLst>
          </a:custGeom>
          <a:noFill/>
          <a:ln w="1260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6" tIns="45718" rIns="91436" bIns="45718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AD86AE4E-A99A-DAD6-9EAD-BED9D7C4825D}"/>
              </a:ext>
            </a:extLst>
          </p:cNvPr>
          <p:cNvSpPr/>
          <p:nvPr/>
        </p:nvSpPr>
        <p:spPr>
          <a:xfrm>
            <a:off x="5941971" y="4979779"/>
            <a:ext cx="270655" cy="1043367"/>
          </a:xfrm>
          <a:custGeom>
            <a:avLst/>
            <a:gdLst/>
            <a:ahLst/>
            <a:cxnLst/>
            <a:rect l="l" t="t" r="r" b="b"/>
            <a:pathLst>
              <a:path w="299084" h="334010">
                <a:moveTo>
                  <a:pt x="70243" y="167068"/>
                </a:moveTo>
                <a:lnTo>
                  <a:pt x="298843" y="167068"/>
                </a:lnTo>
                <a:moveTo>
                  <a:pt x="70243" y="333514"/>
                </a:moveTo>
                <a:lnTo>
                  <a:pt x="70243" y="634"/>
                </a:lnTo>
                <a:moveTo>
                  <a:pt x="0" y="0"/>
                </a:moveTo>
                <a:lnTo>
                  <a:pt x="70243" y="0"/>
                </a:lnTo>
                <a:moveTo>
                  <a:pt x="0" y="333514"/>
                </a:moveTo>
                <a:lnTo>
                  <a:pt x="70243" y="333514"/>
                </a:lnTo>
              </a:path>
            </a:pathLst>
          </a:custGeom>
          <a:noFill/>
          <a:ln w="1260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6" tIns="45718" rIns="91436" bIns="45718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CustomShape 16">
            <a:extLst>
              <a:ext uri="{FF2B5EF4-FFF2-40B4-BE49-F238E27FC236}">
                <a16:creationId xmlns:a16="http://schemas.microsoft.com/office/drawing/2014/main" id="{DE684791-9D7A-B164-44AB-3BCDFCC0BEDA}"/>
              </a:ext>
            </a:extLst>
          </p:cNvPr>
          <p:cNvSpPr/>
          <p:nvPr/>
        </p:nvSpPr>
        <p:spPr>
          <a:xfrm>
            <a:off x="6285968" y="3213841"/>
            <a:ext cx="1220347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  <a:ea typeface="DejaVu Sans"/>
              </a:rPr>
              <a:t>факторы роста</a:t>
            </a:r>
            <a:endParaRPr lang="ru-RU" sz="1600" spc="-1" dirty="0">
              <a:solidFill>
                <a:schemeClr val="tx1">
                  <a:lumMod val="75000"/>
                  <a:lumOff val="25000"/>
                </a:schemeClr>
              </a:solidFill>
              <a:latin typeface="Tilda Sans" panose="020B0502020204020303" pitchFamily="34" charset="0"/>
            </a:endParaRPr>
          </a:p>
        </p:txBody>
      </p:sp>
      <p:sp>
        <p:nvSpPr>
          <p:cNvPr id="34" name="CustomShape 16">
            <a:extLst>
              <a:ext uri="{FF2B5EF4-FFF2-40B4-BE49-F238E27FC236}">
                <a16:creationId xmlns:a16="http://schemas.microsoft.com/office/drawing/2014/main" id="{430297CE-28D4-E96F-C7C2-FF1B144E508E}"/>
              </a:ext>
            </a:extLst>
          </p:cNvPr>
          <p:cNvSpPr/>
          <p:nvPr/>
        </p:nvSpPr>
        <p:spPr>
          <a:xfrm>
            <a:off x="6277361" y="5313427"/>
            <a:ext cx="1220347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  <a:ea typeface="DejaVu Sans"/>
              </a:rPr>
              <a:t>коллаген</a:t>
            </a:r>
            <a:endParaRPr lang="ru-RU" sz="1600" spc="-1" dirty="0">
              <a:solidFill>
                <a:schemeClr val="tx1">
                  <a:lumMod val="75000"/>
                  <a:lumOff val="25000"/>
                </a:schemeClr>
              </a:solidFill>
              <a:latin typeface="Tilda Sans" panose="020B0502020204020303" pitchFamily="34" charset="0"/>
            </a:endParaRPr>
          </a:p>
        </p:txBody>
      </p:sp>
      <p:sp>
        <p:nvSpPr>
          <p:cNvPr id="35" name="CustomShape 16">
            <a:extLst>
              <a:ext uri="{FF2B5EF4-FFF2-40B4-BE49-F238E27FC236}">
                <a16:creationId xmlns:a16="http://schemas.microsoft.com/office/drawing/2014/main" id="{CAD2E7DF-B3F6-6580-3E25-F3C86DDA7907}"/>
              </a:ext>
            </a:extLst>
          </p:cNvPr>
          <p:cNvSpPr/>
          <p:nvPr/>
        </p:nvSpPr>
        <p:spPr>
          <a:xfrm>
            <a:off x="6302013" y="4256915"/>
            <a:ext cx="1220347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  <a:ea typeface="DejaVu Sans"/>
              </a:rPr>
              <a:t>клетки</a:t>
            </a:r>
            <a:endParaRPr lang="ru-RU" sz="1600" spc="-1" dirty="0">
              <a:solidFill>
                <a:schemeClr val="tx1">
                  <a:lumMod val="75000"/>
                  <a:lumOff val="25000"/>
                </a:schemeClr>
              </a:solidFill>
              <a:latin typeface="Tilda Sans" panose="020B0502020204020303" pitchFamily="34" charset="0"/>
            </a:endParaRPr>
          </a:p>
        </p:txBody>
      </p:sp>
      <p:sp>
        <p:nvSpPr>
          <p:cNvPr id="36" name="CustomShape 19">
            <a:extLst>
              <a:ext uri="{FF2B5EF4-FFF2-40B4-BE49-F238E27FC236}">
                <a16:creationId xmlns:a16="http://schemas.microsoft.com/office/drawing/2014/main" id="{9CC4AB10-F68F-DCD8-50CA-50ABDFD65FFD}"/>
              </a:ext>
            </a:extLst>
          </p:cNvPr>
          <p:cNvSpPr/>
          <p:nvPr/>
        </p:nvSpPr>
        <p:spPr>
          <a:xfrm>
            <a:off x="7666588" y="2032820"/>
            <a:ext cx="3001091" cy="9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lda Sans Bold" panose="020B0502020204020303" pitchFamily="34" charset="0"/>
                <a:ea typeface="DejaVu Sans"/>
              </a:rPr>
              <a:t>N</a:t>
            </a:r>
            <a:r>
              <a:rPr lang="en-US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lda Sans Bold" panose="020B0502020204020303" pitchFamily="34" charset="0"/>
                <a:ea typeface="DejaVu Sans"/>
              </a:rPr>
              <a:t>ovoSkin</a:t>
            </a:r>
            <a:r>
              <a:rPr lang="ru-RU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 Bold" panose="020B0502020204020303" pitchFamily="34" charset="0"/>
                <a:ea typeface="DejaVu Sans"/>
              </a:rPr>
              <a:t>: доступно, эффективно, инновационно</a:t>
            </a:r>
            <a:endParaRPr lang="ru-RU" b="1" spc="-1" dirty="0">
              <a:solidFill>
                <a:schemeClr val="tx1">
                  <a:lumMod val="75000"/>
                  <a:lumOff val="25000"/>
                </a:schemeClr>
              </a:solidFill>
              <a:latin typeface="Tilda Sans Bold" panose="020B0502020204020303" pitchFamily="34" charset="0"/>
            </a:endParaRPr>
          </a:p>
        </p:txBody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E7A12F6D-755C-2771-376A-61259C51B8FD}"/>
              </a:ext>
            </a:extLst>
          </p:cNvPr>
          <p:cNvSpPr/>
          <p:nvPr/>
        </p:nvSpPr>
        <p:spPr>
          <a:xfrm>
            <a:off x="10322355" y="3180183"/>
            <a:ext cx="270655" cy="748847"/>
          </a:xfrm>
          <a:custGeom>
            <a:avLst/>
            <a:gdLst/>
            <a:ahLst/>
            <a:cxnLst/>
            <a:rect l="l" t="t" r="r" b="b"/>
            <a:pathLst>
              <a:path w="299084" h="334010">
                <a:moveTo>
                  <a:pt x="70243" y="167068"/>
                </a:moveTo>
                <a:lnTo>
                  <a:pt x="298843" y="167068"/>
                </a:lnTo>
                <a:moveTo>
                  <a:pt x="70243" y="333514"/>
                </a:moveTo>
                <a:lnTo>
                  <a:pt x="70243" y="634"/>
                </a:lnTo>
                <a:moveTo>
                  <a:pt x="0" y="0"/>
                </a:moveTo>
                <a:lnTo>
                  <a:pt x="70243" y="0"/>
                </a:lnTo>
                <a:moveTo>
                  <a:pt x="0" y="333514"/>
                </a:moveTo>
                <a:lnTo>
                  <a:pt x="70243" y="333514"/>
                </a:lnTo>
              </a:path>
            </a:pathLst>
          </a:custGeom>
          <a:noFill/>
          <a:ln w="1260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6" tIns="45718" rIns="91436" bIns="45718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CustomShape 16">
            <a:extLst>
              <a:ext uri="{FF2B5EF4-FFF2-40B4-BE49-F238E27FC236}">
                <a16:creationId xmlns:a16="http://schemas.microsoft.com/office/drawing/2014/main" id="{0341BACC-3F7E-DEC8-119E-DDB1E41D94AD}"/>
              </a:ext>
            </a:extLst>
          </p:cNvPr>
          <p:cNvSpPr/>
          <p:nvPr/>
        </p:nvSpPr>
        <p:spPr>
          <a:xfrm>
            <a:off x="10628516" y="3150762"/>
            <a:ext cx="1342381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</a:rPr>
              <a:t>Белок</a:t>
            </a:r>
          </a:p>
          <a:p>
            <a:pPr>
              <a:lnSpc>
                <a:spcPct val="100000"/>
              </a:lnSpc>
            </a:pPr>
            <a:r>
              <a:rPr lang="ru-RU" sz="16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</a:rPr>
              <a:t>ламинин</a:t>
            </a:r>
            <a:endParaRPr lang="ru-RU" sz="1600" spc="-1" dirty="0">
              <a:solidFill>
                <a:schemeClr val="tx1">
                  <a:lumMod val="75000"/>
                  <a:lumOff val="25000"/>
                </a:schemeClr>
              </a:solidFill>
              <a:latin typeface="Tilda Sans" panose="020B0502020204020303" pitchFamily="34" charset="0"/>
            </a:endParaRPr>
          </a:p>
        </p:txBody>
      </p:sp>
      <p:sp>
        <p:nvSpPr>
          <p:cNvPr id="40" name="CustomShape 4">
            <a:extLst>
              <a:ext uri="{FF2B5EF4-FFF2-40B4-BE49-F238E27FC236}">
                <a16:creationId xmlns:a16="http://schemas.microsoft.com/office/drawing/2014/main" id="{14FE22A5-2D6E-269E-E446-3D3845229026}"/>
              </a:ext>
            </a:extLst>
          </p:cNvPr>
          <p:cNvSpPr/>
          <p:nvPr/>
        </p:nvSpPr>
        <p:spPr>
          <a:xfrm>
            <a:off x="10318131" y="4187523"/>
            <a:ext cx="270655" cy="1847119"/>
          </a:xfrm>
          <a:custGeom>
            <a:avLst/>
            <a:gdLst/>
            <a:ahLst/>
            <a:cxnLst/>
            <a:rect l="l" t="t" r="r" b="b"/>
            <a:pathLst>
              <a:path w="299084" h="334010">
                <a:moveTo>
                  <a:pt x="70243" y="167068"/>
                </a:moveTo>
                <a:lnTo>
                  <a:pt x="298843" y="167068"/>
                </a:lnTo>
                <a:moveTo>
                  <a:pt x="70243" y="333514"/>
                </a:moveTo>
                <a:lnTo>
                  <a:pt x="70243" y="634"/>
                </a:lnTo>
                <a:moveTo>
                  <a:pt x="0" y="0"/>
                </a:moveTo>
                <a:lnTo>
                  <a:pt x="70243" y="0"/>
                </a:lnTo>
                <a:moveTo>
                  <a:pt x="0" y="333514"/>
                </a:moveTo>
                <a:lnTo>
                  <a:pt x="70243" y="333514"/>
                </a:lnTo>
              </a:path>
            </a:pathLst>
          </a:custGeom>
          <a:noFill/>
          <a:ln w="12600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36" tIns="45718" rIns="91436" bIns="45718"/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CustomShape 16">
            <a:extLst>
              <a:ext uri="{FF2B5EF4-FFF2-40B4-BE49-F238E27FC236}">
                <a16:creationId xmlns:a16="http://schemas.microsoft.com/office/drawing/2014/main" id="{AD81F007-7DA3-27A2-C1FF-11CD2272B370}"/>
              </a:ext>
            </a:extLst>
          </p:cNvPr>
          <p:cNvSpPr/>
          <p:nvPr/>
        </p:nvSpPr>
        <p:spPr>
          <a:xfrm>
            <a:off x="10641024" y="4914747"/>
            <a:ext cx="1220347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6" tIns="44998" rIns="89996" bIns="44998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Tilda Sans" panose="020B0502020204020303" pitchFamily="34" charset="0"/>
              </a:rPr>
              <a:t>коллаген</a:t>
            </a:r>
          </a:p>
        </p:txBody>
      </p:sp>
      <p:pic>
        <p:nvPicPr>
          <p:cNvPr id="2" name="object 9">
            <a:extLst>
              <a:ext uri="{FF2B5EF4-FFF2-40B4-BE49-F238E27FC236}">
                <a16:creationId xmlns:a16="http://schemas.microsoft.com/office/drawing/2014/main" id="{2DA756B3-E28F-2164-F458-717789E53C3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46608" y="897767"/>
            <a:ext cx="2135297" cy="4571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59AFB-0F14-4B43-95A2-974C67C4A642}"/>
              </a:ext>
            </a:extLst>
          </p:cNvPr>
          <p:cNvSpPr txBox="1"/>
          <p:nvPr/>
        </p:nvSpPr>
        <p:spPr>
          <a:xfrm>
            <a:off x="257180" y="433007"/>
            <a:ext cx="4803092" cy="38471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b="1" dirty="0"/>
              <a:t>Сравнение с  другими средствами</a:t>
            </a:r>
          </a:p>
        </p:txBody>
      </p:sp>
    </p:spTree>
    <p:extLst>
      <p:ext uri="{BB962C8B-B14F-4D97-AF65-F5344CB8AC3E}">
        <p14:creationId xmlns:p14="http://schemas.microsoft.com/office/powerpoint/2010/main" val="27898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6" grpId="0"/>
      <p:bldP spid="27" grpId="0"/>
      <p:bldP spid="28" grpId="0" animBg="1"/>
      <p:bldP spid="29" grpId="0" animBg="1"/>
      <p:bldP spid="31" grpId="0" animBg="1"/>
      <p:bldP spid="33" grpId="0"/>
      <p:bldP spid="34" grpId="0"/>
      <p:bldP spid="35" grpId="0"/>
      <p:bldP spid="36" grpId="0"/>
      <p:bldP spid="37" grpId="0" animBg="1"/>
      <p:bldP spid="38" grpId="0"/>
      <p:bldP spid="40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EED16A-71A4-41BD-841A-0D1DFDF4B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9" y="515585"/>
            <a:ext cx="5237195" cy="6378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594E46-D70D-4620-B12B-1FA0A69D8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331" y="2568093"/>
            <a:ext cx="8504808" cy="44747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2315F2-6BE8-4624-89FF-87F233F71405}"/>
              </a:ext>
            </a:extLst>
          </p:cNvPr>
          <p:cNvSpPr/>
          <p:nvPr/>
        </p:nvSpPr>
        <p:spPr>
          <a:xfrm>
            <a:off x="6139873" y="1483251"/>
            <a:ext cx="6182446" cy="126188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/>
              <a:t>Восстановление полноценной </a:t>
            </a:r>
          </a:p>
          <a:p>
            <a:r>
              <a:rPr lang="ru-RU" dirty="0" err="1"/>
              <a:t>дермальной</a:t>
            </a:r>
            <a:r>
              <a:rPr lang="ru-RU" dirty="0"/>
              <a:t> основы перед </a:t>
            </a:r>
          </a:p>
          <a:p>
            <a:r>
              <a:rPr lang="ru-RU" dirty="0"/>
              <a:t>последующей </a:t>
            </a:r>
            <a:r>
              <a:rPr lang="ru-RU" dirty="0" err="1"/>
              <a:t>аутодермопластикой</a:t>
            </a:r>
            <a:r>
              <a:rPr lang="ru-RU" dirty="0"/>
              <a:t> </a:t>
            </a:r>
          </a:p>
          <a:p>
            <a:r>
              <a:rPr lang="ru-RU" dirty="0"/>
              <a:t>за 2 недели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3FD80-62FF-4247-AE87-80354E5078FA}"/>
              </a:ext>
            </a:extLst>
          </p:cNvPr>
          <p:cNvSpPr txBox="1"/>
          <p:nvPr/>
        </p:nvSpPr>
        <p:spPr>
          <a:xfrm>
            <a:off x="97382" y="130868"/>
            <a:ext cx="4803092" cy="38471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b="1" dirty="0"/>
              <a:t>Сравнение с  другими средствами</a:t>
            </a:r>
          </a:p>
        </p:txBody>
      </p:sp>
    </p:spTree>
    <p:extLst>
      <p:ext uri="{BB962C8B-B14F-4D97-AF65-F5344CB8AC3E}">
        <p14:creationId xmlns:p14="http://schemas.microsoft.com/office/powerpoint/2010/main" val="194550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27" y="-327259"/>
            <a:ext cx="12424491" cy="7185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6C06640A-9600-4271-F97F-3DA9973E7729}"/>
              </a:ext>
            </a:extLst>
          </p:cNvPr>
          <p:cNvSpPr/>
          <p:nvPr/>
        </p:nvSpPr>
        <p:spPr>
          <a:xfrm>
            <a:off x="324122" y="499993"/>
            <a:ext cx="4150808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defTabSz="914400"/>
            <a:endParaRPr lang="ru-RU" sz="2400" dirty="0">
              <a:solidFill>
                <a:srgbClr val="4D5659"/>
              </a:solidFill>
              <a:latin typeface="Tilda Sans" panose="020B05020202040203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4E589-2B12-B409-F15E-5DD6702FF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" b="93039"/>
          <a:stretch/>
        </p:blipFill>
        <p:spPr>
          <a:xfrm>
            <a:off x="-14868" y="513"/>
            <a:ext cx="12273775" cy="491670"/>
          </a:xfrm>
          <a:prstGeom prst="rect">
            <a:avLst/>
          </a:prstGeom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0D0BA361-1E93-41A9-97D1-DA05FB2415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18887" y="891579"/>
            <a:ext cx="2513524" cy="64197"/>
          </a:xfrm>
          <a:prstGeom prst="rect">
            <a:avLst/>
          </a:prstGeom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" y="1688901"/>
            <a:ext cx="2791866" cy="3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7" y="1688901"/>
            <a:ext cx="2765611" cy="3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67" y="1707272"/>
            <a:ext cx="2739090" cy="3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31" y="1688901"/>
            <a:ext cx="2479576" cy="36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574" y="1695962"/>
            <a:ext cx="2733178" cy="36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A68C2B-25A1-4372-8D1B-70CB13BF4974}"/>
              </a:ext>
            </a:extLst>
          </p:cNvPr>
          <p:cNvSpPr txBox="1"/>
          <p:nvPr/>
        </p:nvSpPr>
        <p:spPr>
          <a:xfrm>
            <a:off x="257180" y="433007"/>
            <a:ext cx="3684233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b="1" dirty="0"/>
              <a:t>Патенты</a:t>
            </a:r>
          </a:p>
        </p:txBody>
      </p:sp>
    </p:spTree>
    <p:extLst>
      <p:ext uri="{BB962C8B-B14F-4D97-AF65-F5344CB8AC3E}">
        <p14:creationId xmlns:p14="http://schemas.microsoft.com/office/powerpoint/2010/main" val="4612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"/>
            <a:ext cx="12520621" cy="7353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2A87C5C-D7B7-4331-A318-8EC14C75B5F9}"/>
              </a:ext>
            </a:extLst>
          </p:cNvPr>
          <p:cNvSpPr/>
          <p:nvPr/>
        </p:nvSpPr>
        <p:spPr>
          <a:xfrm>
            <a:off x="656950" y="310720"/>
            <a:ext cx="11301273" cy="221598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b="1" dirty="0"/>
              <a:t>Клинические испытания в Рязанском государственный медицинский университете </a:t>
            </a:r>
          </a:p>
          <a:p>
            <a:endParaRPr lang="ru-RU" dirty="0"/>
          </a:p>
          <a:p>
            <a:r>
              <a:rPr lang="ru-RU" sz="2000" dirty="0"/>
              <a:t>В рамках регистрации продукта были проведены  клинические испытания с участием 127 пациентов:</a:t>
            </a:r>
          </a:p>
          <a:p>
            <a:endParaRPr lang="ru-RU" sz="2000" dirty="0"/>
          </a:p>
          <a:p>
            <a:r>
              <a:rPr lang="ru-RU" sz="2000" dirty="0"/>
              <a:t>-60 чел. с хр. ранами, трофическими язвами и пролежнями </a:t>
            </a:r>
          </a:p>
          <a:p>
            <a:endParaRPr lang="ru-RU" sz="2000" dirty="0"/>
          </a:p>
          <a:p>
            <a:r>
              <a:rPr lang="ru-RU" sz="2000" dirty="0"/>
              <a:t>- 67 чел. с термическими и химическими ожогами.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E6ED2F-AFB2-4C51-9530-23DB1FCA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50" y="3142696"/>
            <a:ext cx="4810636" cy="371530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9767546-10FE-49C1-873C-6A2C818226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91" y="3719744"/>
            <a:ext cx="3816424" cy="231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58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2FEBC1-CA03-0F2A-06BF-4B448C18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20620" cy="7042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10981-AD3E-5E61-8652-5FDBB3D70CF2}"/>
              </a:ext>
            </a:extLst>
          </p:cNvPr>
          <p:cNvSpPr txBox="1"/>
          <p:nvPr/>
        </p:nvSpPr>
        <p:spPr>
          <a:xfrm>
            <a:off x="5867402" y="1600202"/>
            <a:ext cx="18472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98BB13-5C7E-4200-B7C0-F96C65CF46CB}"/>
              </a:ext>
            </a:extLst>
          </p:cNvPr>
          <p:cNvSpPr/>
          <p:nvPr/>
        </p:nvSpPr>
        <p:spPr>
          <a:xfrm>
            <a:off x="4891598" y="327127"/>
            <a:ext cx="6267636" cy="38471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/>
              <a:t>Пациенты с ожогами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B845A7-815D-4717-AC1C-8A2EC9495C57}"/>
              </a:ext>
            </a:extLst>
          </p:cNvPr>
          <p:cNvSpPr/>
          <p:nvPr/>
        </p:nvSpPr>
        <p:spPr>
          <a:xfrm rot="10800000" flipV="1">
            <a:off x="1068154" y="762407"/>
            <a:ext cx="4983975" cy="38471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/>
              <a:t>Ожог молочной железы </a:t>
            </a:r>
            <a:r>
              <a:rPr lang="en-US" dirty="0"/>
              <a:t>II-III </a:t>
            </a:r>
            <a:r>
              <a:rPr lang="ru-RU" dirty="0" err="1"/>
              <a:t>ст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FAFE72-9821-4B3F-903D-8E62C66E1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57" y="1197684"/>
            <a:ext cx="1792475" cy="2367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D47F64-79B1-47E6-B1D2-8FA53ED37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164" y="1166430"/>
            <a:ext cx="1889971" cy="2408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04CEC7-6671-47A4-AC9F-F46E6DABB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65" y="1197685"/>
            <a:ext cx="1889971" cy="2346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D36AF0-042F-45C9-8E8B-00D3471DB0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4238" y="1197685"/>
            <a:ext cx="1944793" cy="2280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3FA110-B7D6-4E82-8F67-91B0A312B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78" y="4741815"/>
            <a:ext cx="1771779" cy="2116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EAE235-016A-464C-AE7D-23B6F69BB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1543" y="4766203"/>
            <a:ext cx="1871635" cy="2116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F43C88-49A9-4D27-B729-E06091EAB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0565" y="4766203"/>
            <a:ext cx="1871635" cy="209179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E415D3C-2971-485B-BA43-C85654B1434A}"/>
              </a:ext>
            </a:extLst>
          </p:cNvPr>
          <p:cNvSpPr/>
          <p:nvPr/>
        </p:nvSpPr>
        <p:spPr>
          <a:xfrm>
            <a:off x="937802" y="4388994"/>
            <a:ext cx="3197987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dirty="0"/>
              <a:t>Ожог левого плеча </a:t>
            </a:r>
            <a:r>
              <a:rPr lang="en-US" dirty="0"/>
              <a:t>II </a:t>
            </a:r>
            <a:r>
              <a:rPr lang="ru-RU" dirty="0"/>
              <a:t>степени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081C9-1256-4D3E-979A-D8E51BA9077E}"/>
              </a:ext>
            </a:extLst>
          </p:cNvPr>
          <p:cNvSpPr txBox="1"/>
          <p:nvPr/>
        </p:nvSpPr>
        <p:spPr>
          <a:xfrm>
            <a:off x="1161326" y="3749074"/>
            <a:ext cx="168443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До наложения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EB0E97-D441-41A4-922D-CBDFE81010EF}"/>
              </a:ext>
            </a:extLst>
          </p:cNvPr>
          <p:cNvSpPr txBox="1"/>
          <p:nvPr/>
        </p:nvSpPr>
        <p:spPr>
          <a:xfrm>
            <a:off x="4252406" y="3749074"/>
            <a:ext cx="949911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dirty="0"/>
              <a:t>7 день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C6DA1C-2D8F-4631-BAFF-0F0810C85365}"/>
              </a:ext>
            </a:extLst>
          </p:cNvPr>
          <p:cNvSpPr txBox="1"/>
          <p:nvPr/>
        </p:nvSpPr>
        <p:spPr>
          <a:xfrm>
            <a:off x="6989689" y="3749074"/>
            <a:ext cx="1040024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ru-RU" dirty="0"/>
              <a:t>14 день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3FD01-E3AB-475D-862F-FC752AA017D8}"/>
              </a:ext>
            </a:extLst>
          </p:cNvPr>
          <p:cNvSpPr txBox="1"/>
          <p:nvPr/>
        </p:nvSpPr>
        <p:spPr>
          <a:xfrm>
            <a:off x="9404238" y="3771267"/>
            <a:ext cx="1119209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dirty="0"/>
              <a:t>3 </a:t>
            </a:r>
            <a:r>
              <a:rPr lang="ru-RU" dirty="0"/>
              <a:t>недели</a:t>
            </a:r>
          </a:p>
        </p:txBody>
      </p:sp>
    </p:spTree>
    <p:extLst>
      <p:ext uri="{BB962C8B-B14F-4D97-AF65-F5344CB8AC3E}">
        <p14:creationId xmlns:p14="http://schemas.microsoft.com/office/powerpoint/2010/main" val="1243893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1090</Words>
  <Application>Microsoft Office PowerPoint</Application>
  <PresentationFormat>Широкоэкранный</PresentationFormat>
  <Paragraphs>187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DejaVu Sans</vt:lpstr>
      <vt:lpstr>Inter</vt:lpstr>
      <vt:lpstr>Montserrat</vt:lpstr>
      <vt:lpstr>Tilda Sans</vt:lpstr>
      <vt:lpstr>Tilda Sans Bold</vt:lpstr>
      <vt:lpstr>Тема Office</vt:lpstr>
      <vt:lpstr>1_Тема Office</vt:lpstr>
      <vt:lpstr>11_Тема Office</vt:lpstr>
      <vt:lpstr>3_Тема Office</vt:lpstr>
      <vt:lpstr>12_Тема Office</vt:lpstr>
      <vt:lpstr>13_Тема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Сумцова Олеся Владимировна</cp:lastModifiedBy>
  <cp:revision>86</cp:revision>
  <dcterms:created xsi:type="dcterms:W3CDTF">2025-04-07T13:41:33Z</dcterms:created>
  <dcterms:modified xsi:type="dcterms:W3CDTF">2026-07-17T02:23:16Z</dcterms:modified>
</cp:coreProperties>
</file>